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DF_21952B5F.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7_3F2BAF2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9_5E72F94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39"/>
  </p:notesMasterIdLst>
  <p:sldIdLst>
    <p:sldId id="260" r:id="rId6"/>
    <p:sldId id="2045" r:id="rId7"/>
    <p:sldId id="384" r:id="rId8"/>
    <p:sldId id="380" r:id="rId9"/>
    <p:sldId id="2036" r:id="rId10"/>
    <p:sldId id="385" r:id="rId11"/>
    <p:sldId id="366" r:id="rId12"/>
    <p:sldId id="388" r:id="rId13"/>
    <p:sldId id="365" r:id="rId14"/>
    <p:sldId id="390" r:id="rId15"/>
    <p:sldId id="386" r:id="rId16"/>
    <p:sldId id="2028" r:id="rId17"/>
    <p:sldId id="2031" r:id="rId18"/>
    <p:sldId id="374" r:id="rId19"/>
    <p:sldId id="2032" r:id="rId20"/>
    <p:sldId id="2040" r:id="rId21"/>
    <p:sldId id="387" r:id="rId22"/>
    <p:sldId id="2023" r:id="rId23"/>
    <p:sldId id="2010" r:id="rId24"/>
    <p:sldId id="2025" r:id="rId25"/>
    <p:sldId id="2014" r:id="rId26"/>
    <p:sldId id="2015" r:id="rId27"/>
    <p:sldId id="2035" r:id="rId28"/>
    <p:sldId id="352" r:id="rId29"/>
    <p:sldId id="2033" r:id="rId30"/>
    <p:sldId id="2037" r:id="rId31"/>
    <p:sldId id="361" r:id="rId32"/>
    <p:sldId id="2038" r:id="rId33"/>
    <p:sldId id="2039" r:id="rId34"/>
    <p:sldId id="389" r:id="rId35"/>
    <p:sldId id="355" r:id="rId36"/>
    <p:sldId id="2044" r:id="rId37"/>
    <p:sldId id="204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65600-1A31-22EF-0893-0BDFBBB8B41C}" name="Savana Nance" initials="SN" userId="S::snance@nctcog.org::d3739a80-3cc7-46b6-8214-7504b46f17a6" providerId="AD"/>
  <p188:author id="{C3AD150F-E76E-2279-2999-89907771E302}" name="Joaquin Escalante" initials="JE" userId="S::JEscalante@nctcog.org::487c992c-c4a4-458e-81f0-afcdccb71ee2" providerId="AD"/>
  <p188:author id="{91227A30-7A93-607D-5833-13C0D79E3B64}" name="Hannah Thesing" initials="HT" userId="S::hthesing@nctcog.org::b3361edb-3caa-4b5e-ad3e-e83bf58d7a79" providerId="AD"/>
  <p188:author id="{F6C1E16E-F5EE-D1A7-A0B3-D460D54AD54F}" name="Lori Clark" initials="LC" userId="S::LClark@nctcog.org::8c3d748f-1f8f-46cb-81b4-0f0f247e3aec" providerId="AD"/>
  <p188:author id="{6907EBDB-8933-49F8-AC0B-F69D103F9B8B}" name="Savana Nance" initials="SN" userId="S::SNance@nctcog.org::d3739a80-3cc7-46b6-8214-7504b46f17a6" providerId="AD"/>
  <p188:author id="{F5BE3DF7-3080-0530-AD75-A87667ECC56C}" name="Lori Clark" initials="LC" userId="S::lclark@nctcog.org::8c3d748f-1f8f-46cb-81b4-0f0f247e3ae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CAE6"/>
    <a:srgbClr val="BFD0EA"/>
    <a:srgbClr val="CAD9EE"/>
    <a:srgbClr val="D4E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557C5-0E31-26C4-FA5B-3FE504362A22}" v="1" dt="2025-04-15T21:38:03.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2A_FA61DD6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2F_25F3FF35.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80000038_54344216.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8000003D_1BE5093B.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8000003E_DD9A88DC.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8000003F_F8A44120.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DF_21952B5F.xml><?xml version="1.0" encoding="utf-8"?>
<p188:cmLst xmlns:a="http://schemas.openxmlformats.org/drawingml/2006/main" xmlns:r="http://schemas.openxmlformats.org/officeDocument/2006/relationships" xmlns:p188="http://schemas.microsoft.com/office/powerpoint/2018/8/main">
  <p188:cm id="{D9D4F544-8547-40C7-A647-569377DA1867}" authorId="{6907EBDB-8933-49F8-AC0B-F69D103F9B8B}" status="resolved" created="2025-03-21T19:52:04.788" complete="100000">
    <ac:deMkLst xmlns:ac="http://schemas.microsoft.com/office/drawing/2013/main/command">
      <pc:docMk xmlns:pc="http://schemas.microsoft.com/office/powerpoint/2013/main/command"/>
      <pc:sldMk xmlns:pc="http://schemas.microsoft.com/office/powerpoint/2013/main/command" cId="563424095" sldId="2015"/>
      <ac:picMk id="2" creationId="{EB041706-9359-ABFD-013D-6AA1EB74B566}"/>
    </ac:deMkLst>
    <p188:replyLst>
      <p188:reply id="{18CD8E80-B973-4372-A07E-2012D9274BBF}" authorId="{91227A30-7A93-607D-5833-13C0D79E3B64}" created="2025-03-21T21:39:50.902">
        <p188:txBody>
          <a:bodyPr/>
          <a:lstStyle/>
          <a:p>
            <a:r>
              <a:rPr lang="en-US"/>
              <a:t>It's from NREL but I can't confirm if it's from the region, I'll keep looking</a:t>
            </a:r>
          </a:p>
        </p188:txBody>
      </p188:reply>
      <p188:reply id="{B7089303-48EE-47BC-92CB-0F7C8AF1FAB0}" authorId="{6907EBDB-8933-49F8-AC0B-F69D103F9B8B}" created="2025-03-24T16:43:48.547">
        <p188:txBody>
          <a:bodyPr/>
          <a:lstStyle/>
          <a:p>
            <a:r>
              <a:rPr lang="en-US"/>
              <a:t>[@Hannah Thesing]  I think NREL is fine</a:t>
            </a:r>
          </a:p>
        </p188:txBody>
      </p188:reply>
    </p188:replyLst>
    <p188:txBody>
      <a:bodyPr/>
      <a:lstStyle/>
      <a:p>
        <a:r>
          <a:rPr lang="en-US"/>
          <a:t>[@Hannah Thesing]  do you have the source for this? If it’s the one at DFWIA, which I think it is, Lori says it’s fine to include if it’s actually from our region </a:t>
        </a:r>
      </a:p>
    </p188:txBody>
  </p188:cm>
</p188:cmLst>
</file>

<file path=ppt/comments/modernComment_7F7_3F2BAF2C.xml><?xml version="1.0" encoding="utf-8"?>
<p188:cmLst xmlns:a="http://schemas.openxmlformats.org/drawingml/2006/main" xmlns:r="http://schemas.openxmlformats.org/officeDocument/2006/relationships" xmlns:p188="http://schemas.microsoft.com/office/powerpoint/2018/8/main">
  <p188:cm id="{FC63B866-1DE2-43F1-9272-53D8B3911714}" authorId="{6907EBDB-8933-49F8-AC0B-F69D103F9B8B}" status="resolved" created="2025-03-21T19:54:27.550" complete="100000">
    <ac:txMkLst xmlns:ac="http://schemas.microsoft.com/office/drawing/2013/main/command">
      <pc:docMk xmlns:pc="http://schemas.microsoft.com/office/powerpoint/2013/main/command"/>
      <pc:sldMk xmlns:pc="http://schemas.microsoft.com/office/powerpoint/2013/main/command" cId="1059827500" sldId="2039"/>
      <ac:graphicFrameMk id="7" creationId="{CAD0BACF-17EB-CB26-D209-66A24B5EA79B}"/>
      <ac:tblMk/>
      <ac:tcMk rowId="2763418156" colId="1532036724"/>
      <ac:txMk cp="0" len="12">
        <ac:context len="13" hash="929631695"/>
      </ac:txMk>
    </ac:txMkLst>
    <p188:pos x="2823411" y="424025"/>
    <p188:replyLst>
      <p188:reply id="{11FCDB09-68F9-4BFF-9E18-41E0A30EC70C}" authorId="{91227A30-7A93-607D-5833-13C0D79E3B64}" created="2025-03-21T21:42:58.047">
        <p188:txBody>
          <a:bodyPr/>
          <a:lstStyle/>
          <a:p>
            <a:r>
              <a:rPr lang="en-US"/>
              <a:t>Changed- I believe you added the DART one, is it bus or rail? [@Savana Nance] </a:t>
            </a:r>
          </a:p>
        </p188:txBody>
      </p188:reply>
      <p188:reply id="{425534A4-608A-4B34-BCD8-9F7758560839}" authorId="{6907EBDB-8933-49F8-AC0B-F69D103F9B8B}" created="2025-03-24T16:44:01.671">
        <p188:txBody>
          <a:bodyPr/>
          <a:lstStyle/>
          <a:p>
            <a:r>
              <a:rPr lang="en-US"/>
              <a:t>[@Hannah Thesing]  but updated </a:t>
            </a:r>
          </a:p>
        </p188:txBody>
      </p188:reply>
    </p188:replyLst>
    <p188:txBody>
      <a:bodyPr/>
      <a:lstStyle/>
      <a:p>
        <a:r>
          <a:rPr lang="en-US"/>
          <a:t>[@Hannah Thesing]  do we have the vehicle type in the white paper? If so, can you pull it in to here? Want to swap out location with vehicle type, and maybe swap vocation and vehicle type columns </a:t>
        </a:r>
      </a:p>
    </p188:txBody>
  </p188:cm>
</p188:cmLst>
</file>

<file path=ppt/comments/modernComment_7F9_5E72F94B.xml><?xml version="1.0" encoding="utf-8"?>
<p188:cmLst xmlns:a="http://schemas.openxmlformats.org/drawingml/2006/main" xmlns:r="http://schemas.openxmlformats.org/officeDocument/2006/relationships" xmlns:p188="http://schemas.microsoft.com/office/powerpoint/2018/8/main">
  <p188:cm id="{74523145-7543-4F26-908C-52A412547C20}" authorId="{6907EBDB-8933-49F8-AC0B-F69D103F9B8B}" status="resolved" created="2025-03-21T20:03:23.350" complete="100000">
    <ac:txMkLst xmlns:ac="http://schemas.microsoft.com/office/drawing/2013/main/command">
      <pc:docMk xmlns:pc="http://schemas.microsoft.com/office/powerpoint/2013/main/command"/>
      <pc:sldMk xmlns:pc="http://schemas.microsoft.com/office/powerpoint/2013/main/command" cId="1584593227" sldId="2041"/>
      <ac:spMk id="2" creationId="{5C455E96-4B8E-7941-9EB9-B91463FA07E2}"/>
      <ac:txMk cp="0" len="12">
        <ac:context len="28" hash="3381628918"/>
      </ac:txMk>
    </ac:txMkLst>
    <p188:pos x="3076074" y="773864"/>
    <p188:replyLst>
      <p188:reply id="{0D25C68D-A2BB-4287-A200-5394451F8B53}" authorId="{91227A30-7A93-607D-5833-13C0D79E3B64}" created="2025-03-24T17:48:29.697">
        <p188:txBody>
          <a:bodyPr/>
          <a:lstStyle/>
          <a:p>
            <a:r>
              <a:rPr lang="en-US"/>
              <a:t>Looking at the cohort air table https://airtable.com/appsyXMCHHkSrvMVt/shrru7q6banuirRBB/tblmRCyUdNhljmdFD/viwWHMbJ2IeM7n4NE/receV8LC2FWHaXEUi?blocks=hide All I Could find published was CO DOT which was published recently. However, I'm not positive that it's the same team as in the air table. I looked for author info but couldn't find any contact. But, even if not, relevant example plan[@Savana Nance] </a:t>
            </a:r>
          </a:p>
        </p188:txBody>
      </p188:reply>
    </p188:replyLst>
    <p188:txBody>
      <a:bodyPr/>
      <a:lstStyle/>
      <a:p>
        <a:r>
          <a:rPr lang="en-US"/>
          <a:t>[@Hannah Thesing]  can you check and see if the other people who were awarded have websites or any resources we want to link to?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3F7B0-F9CA-4DC5-913A-C7B50C824ADB}" type="datetimeFigureOut">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AC402-96E9-45F6-B910-6CD69C2758D0}" type="slidenum">
              <a:t>‹#›</a:t>
            </a:fld>
            <a:endParaRPr lang="en-US"/>
          </a:p>
        </p:txBody>
      </p:sp>
    </p:spTree>
    <p:extLst>
      <p:ext uri="{BB962C8B-B14F-4D97-AF65-F5344CB8AC3E}">
        <p14:creationId xmlns:p14="http://schemas.microsoft.com/office/powerpoint/2010/main" val="316063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tcog.sharepoint.com/:w:/r/sites/TR-CleanCities/Shared%20Documents/Planning%20Resilient%20EV%20Charging%20in%20Texas/Application%20Documents/2881-1663_NCTCOG_SOPO.docx?d=w8563c0400dc04552a11ed4bde8a12245&amp;csf=1&amp;web=1&amp;e=Y2vVDc"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nctcog.sharepoint.com/:w:/r/sites/TR-CleanCities/Shared%20Documents/Planning%20Resilient%20EV%20Charging%20in%20Texas/Application%20Documents/2881-1663_NCTCOG_TechnicalVolume.docx?d=w52123b6e821c49a3bd395fa12b8975ac&amp;csf=1&amp;web=1&amp;e=84w8m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E955E6-E1E0-41CC-9F86-701C19293F43}" type="slidenum">
              <a:rPr lang="en-US" smtClean="0"/>
              <a:t>1</a:t>
            </a:fld>
            <a:endParaRPr lang="en-US"/>
          </a:p>
        </p:txBody>
      </p:sp>
    </p:spTree>
    <p:extLst>
      <p:ext uri="{BB962C8B-B14F-4D97-AF65-F5344CB8AC3E}">
        <p14:creationId xmlns:p14="http://schemas.microsoft.com/office/powerpoint/2010/main" val="88416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3C75-DE20-5A9A-EDF4-26109C724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62D01-0B42-5319-4D2F-E6F121C8D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DE184-46FE-3390-C553-16D411D43675}"/>
              </a:ext>
            </a:extLst>
          </p:cNvPr>
          <p:cNvSpPr>
            <a:spLocks noGrp="1"/>
          </p:cNvSpPr>
          <p:nvPr>
            <p:ph type="body" idx="1"/>
          </p:nvPr>
        </p:nvSpPr>
        <p:spPr/>
        <p:txBody>
          <a:bodyPr/>
          <a:lstStyle/>
          <a:p>
            <a:pPr algn="ctr">
              <a:lnSpc>
                <a:spcPct val="90000"/>
              </a:lnSpc>
              <a:spcBef>
                <a:spcPct val="0"/>
              </a:spcBef>
              <a:spcAft>
                <a:spcPct val="35000"/>
              </a:spcAft>
            </a:pPr>
            <a:r>
              <a:rPr lang="en-US" b="1" u="sng"/>
              <a:t>Key Partners:</a:t>
            </a:r>
            <a:r>
              <a:rPr lang="en-US"/>
              <a:t> Provide input on plan </a:t>
            </a:r>
          </a:p>
          <a:p>
            <a:pPr algn="ctr">
              <a:lnSpc>
                <a:spcPct val="90000"/>
              </a:lnSpc>
              <a:spcBef>
                <a:spcPct val="0"/>
              </a:spcBef>
              <a:spcAft>
                <a:spcPct val="35000"/>
              </a:spcAft>
            </a:pPr>
            <a:r>
              <a:rPr lang="en-US"/>
              <a:t>Provide assets for demonstration </a:t>
            </a:r>
          </a:p>
          <a:p>
            <a:pPr algn="ctr">
              <a:lnSpc>
                <a:spcPct val="90000"/>
              </a:lnSpc>
              <a:spcBef>
                <a:spcPct val="0"/>
              </a:spcBef>
              <a:spcAft>
                <a:spcPct val="35000"/>
              </a:spcAft>
            </a:pPr>
            <a:r>
              <a:rPr lang="en-US"/>
              <a:t>Support adoption and distribution of plan</a:t>
            </a:r>
          </a:p>
          <a:p>
            <a:pPr marL="628650" lvl="1" indent="-171450">
              <a:buFont typeface="Arial"/>
              <a:buChar char="•"/>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9ECF454F-9393-E7F0-A348-986B4D127BC6}"/>
              </a:ext>
            </a:extLst>
          </p:cNvPr>
          <p:cNvSpPr>
            <a:spLocks noGrp="1"/>
          </p:cNvSpPr>
          <p:nvPr>
            <p:ph type="sldNum" sz="quarter" idx="5"/>
          </p:nvPr>
        </p:nvSpPr>
        <p:spPr/>
        <p:txBody>
          <a:bodyPr/>
          <a:lstStyle/>
          <a:p>
            <a:fld id="{B9E955E6-E1E0-41CC-9F86-701C19293F43}" type="slidenum">
              <a:rPr lang="en-US" smtClean="0"/>
              <a:t>14</a:t>
            </a:fld>
            <a:endParaRPr lang="en-US"/>
          </a:p>
        </p:txBody>
      </p:sp>
    </p:spTree>
    <p:extLst>
      <p:ext uri="{BB962C8B-B14F-4D97-AF65-F5344CB8AC3E}">
        <p14:creationId xmlns:p14="http://schemas.microsoft.com/office/powerpoint/2010/main" val="222463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97792-A246-FBE2-188E-3C4F988A4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D890E-1503-6EA1-0A88-EC088E38F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69396-095A-72AE-EE5E-EADC982FF858}"/>
              </a:ext>
            </a:extLst>
          </p:cNvPr>
          <p:cNvSpPr>
            <a:spLocks noGrp="1"/>
          </p:cNvSpPr>
          <p:nvPr>
            <p:ph type="body" idx="1"/>
          </p:nvPr>
        </p:nvSpPr>
        <p:spPr/>
        <p:txBody>
          <a:bodyPr/>
          <a:lstStyle/>
          <a:p>
            <a:r>
              <a:rPr lang="en-US" b="1"/>
              <a:t>5 minutes</a:t>
            </a:r>
            <a:r>
              <a:rPr lang="en-US"/>
              <a:t> </a:t>
            </a:r>
            <a:r>
              <a:rPr lang="en-US" b="1"/>
              <a:t>Meeting Kick Off </a:t>
            </a:r>
            <a:endParaRPr lang="en-US"/>
          </a:p>
          <a:p>
            <a:r>
              <a:rPr lang="en-US" b="1"/>
              <a:t>10 minutes Project Overview: Resilient EV Charging </a:t>
            </a:r>
            <a:endParaRPr lang="en-US"/>
          </a:p>
          <a:p>
            <a:pPr marL="285750" indent="-285750">
              <a:buFont typeface="Aptos"/>
              <a:buChar char="•"/>
            </a:pPr>
            <a:r>
              <a:rPr lang="en-US" b="1"/>
              <a:t>Project Purpose and Overview</a:t>
            </a:r>
            <a:endParaRPr lang="en-US"/>
          </a:p>
          <a:p>
            <a:pPr marL="285750" indent="-285750">
              <a:buFont typeface="Aptos"/>
              <a:buChar char="•"/>
            </a:pPr>
            <a:r>
              <a:rPr lang="en-US" b="1"/>
              <a:t>Project Objectives</a:t>
            </a:r>
            <a:endParaRPr lang="en-US"/>
          </a:p>
          <a:p>
            <a:r>
              <a:rPr lang="en-US" b="1"/>
              <a:t>5 minutes Engagement + Questions</a:t>
            </a:r>
            <a:endParaRPr lang="en-US"/>
          </a:p>
          <a:p>
            <a:r>
              <a:rPr lang="en-US" b="1"/>
              <a:t>10 minutes Scope Overview and Establishing Regional</a:t>
            </a:r>
            <a:r>
              <a:rPr lang="en-US"/>
              <a:t> </a:t>
            </a:r>
            <a:r>
              <a:rPr lang="en-US" b="1"/>
              <a:t>Objectives, Outputs, and Outcomes</a:t>
            </a:r>
            <a:endParaRPr lang="en-US"/>
          </a:p>
          <a:p>
            <a:r>
              <a:rPr lang="en-US" b="1"/>
              <a:t>10 minutes Engagement + Questions</a:t>
            </a:r>
            <a:endParaRPr lang="en-US"/>
          </a:p>
          <a:p>
            <a:endParaRPr lang="en-US"/>
          </a:p>
          <a:p>
            <a:r>
              <a:rPr lang="en-US" b="1"/>
              <a:t>10 minutes Gap Analysis: Resilient Charging Technologies and Strategies</a:t>
            </a:r>
            <a:endParaRPr lang="en-US"/>
          </a:p>
          <a:p>
            <a:r>
              <a:rPr lang="en-US" b="1"/>
              <a:t>10 minutes</a:t>
            </a:r>
            <a:r>
              <a:rPr lang="en-US"/>
              <a:t> </a:t>
            </a:r>
            <a:r>
              <a:rPr lang="en-US" b="1"/>
              <a:t>Engagement + Questions </a:t>
            </a:r>
            <a:endParaRPr lang="en-US"/>
          </a:p>
          <a:p>
            <a:endParaRPr lang="en-US"/>
          </a:p>
          <a:p>
            <a:r>
              <a:rPr lang="en-US" b="1"/>
              <a:t>5 minutes</a:t>
            </a:r>
            <a:r>
              <a:rPr lang="en-US"/>
              <a:t> </a:t>
            </a:r>
            <a:r>
              <a:rPr lang="en-US" b="1"/>
              <a:t>Final Remarks </a:t>
            </a:r>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3F90DE2-5BD4-D041-0D3F-6880B0A017A3}"/>
              </a:ext>
            </a:extLst>
          </p:cNvPr>
          <p:cNvSpPr>
            <a:spLocks noGrp="1"/>
          </p:cNvSpPr>
          <p:nvPr>
            <p:ph type="sldNum" sz="quarter" idx="5"/>
          </p:nvPr>
        </p:nvSpPr>
        <p:spPr/>
        <p:txBody>
          <a:bodyPr/>
          <a:lstStyle/>
          <a:p>
            <a:fld id="{D2BE099F-24DA-44CD-8A38-62ADFA6BC74C}" type="slidenum">
              <a:rPr lang="en-US" smtClean="0"/>
              <a:t>15</a:t>
            </a:fld>
            <a:endParaRPr lang="en-US"/>
          </a:p>
        </p:txBody>
      </p:sp>
    </p:spTree>
    <p:extLst>
      <p:ext uri="{BB962C8B-B14F-4D97-AF65-F5344CB8AC3E}">
        <p14:creationId xmlns:p14="http://schemas.microsoft.com/office/powerpoint/2010/main" val="287972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53AFD-C8EF-BD6E-93E2-E244466E7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6D48C-D99D-234B-4676-369E406D8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A4EE0-CF23-C53B-0CA0-40E499F0C828}"/>
              </a:ext>
            </a:extLst>
          </p:cNvPr>
          <p:cNvSpPr>
            <a:spLocks noGrp="1"/>
          </p:cNvSpPr>
          <p:nvPr>
            <p:ph type="body" idx="1"/>
          </p:nvPr>
        </p:nvSpPr>
        <p:spPr/>
        <p:txBody>
          <a:bodyPr/>
          <a:lstStyle/>
          <a:p>
            <a:endParaRPr lang="en-US" b="1">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A336A65-2F86-019F-5E97-9311E67E20D2}"/>
              </a:ext>
            </a:extLst>
          </p:cNvPr>
          <p:cNvSpPr>
            <a:spLocks noGrp="1"/>
          </p:cNvSpPr>
          <p:nvPr>
            <p:ph type="sldNum" sz="quarter" idx="5"/>
          </p:nvPr>
        </p:nvSpPr>
        <p:spPr/>
        <p:txBody>
          <a:bodyPr/>
          <a:lstStyle/>
          <a:p>
            <a:fld id="{D2BE099F-24DA-44CD-8A38-62ADFA6BC74C}" type="slidenum">
              <a:rPr lang="en-US" smtClean="0"/>
              <a:t>16</a:t>
            </a:fld>
            <a:endParaRPr lang="en-US"/>
          </a:p>
        </p:txBody>
      </p:sp>
    </p:spTree>
    <p:extLst>
      <p:ext uri="{BB962C8B-B14F-4D97-AF65-F5344CB8AC3E}">
        <p14:creationId xmlns:p14="http://schemas.microsoft.com/office/powerpoint/2010/main" val="15094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8BE6FA-02FD-4F20-B860-F4EE55F7B803}" type="slidenum">
              <a:rPr lang="en-US" smtClean="0"/>
              <a:t>18</a:t>
            </a:fld>
            <a:endParaRPr lang="en-US"/>
          </a:p>
        </p:txBody>
      </p:sp>
    </p:spTree>
    <p:extLst>
      <p:ext uri="{BB962C8B-B14F-4D97-AF65-F5344CB8AC3E}">
        <p14:creationId xmlns:p14="http://schemas.microsoft.com/office/powerpoint/2010/main" val="321102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Battery Energy Storage System (BESS)</a:t>
            </a:r>
            <a:endParaRPr lang="en-US"/>
          </a:p>
          <a:p>
            <a:endParaRPr lang="en-US"/>
          </a:p>
          <a:p>
            <a:pPr marL="171450" indent="-171450">
              <a:buFont typeface="Arial"/>
              <a:buChar char="•"/>
            </a:pPr>
            <a:r>
              <a:rPr lang="en-US"/>
              <a:t>Grid Connected BESS</a:t>
            </a:r>
          </a:p>
          <a:p>
            <a:pPr marL="800100" lvl="1" indent="-171450">
              <a:buFont typeface="Arial,Sans-Serif"/>
              <a:buChar char="•"/>
            </a:pPr>
            <a:r>
              <a:rPr lang="en-US"/>
              <a:t>Batteries charged by grid</a:t>
            </a:r>
          </a:p>
          <a:p>
            <a:pPr marL="800100" lvl="1" indent="-171450">
              <a:buFont typeface="Arial,Sans-Serif"/>
              <a:buChar char="•"/>
            </a:pPr>
            <a:r>
              <a:rPr lang="en-US"/>
              <a:t>During an outage, the battery is a backup power source</a:t>
            </a:r>
          </a:p>
          <a:p>
            <a:pPr marL="342900" indent="-342900">
              <a:buFont typeface="Arial,Sans-Serif"/>
              <a:buChar char="•"/>
            </a:pPr>
            <a:endParaRPr lang="en-US"/>
          </a:p>
          <a:p>
            <a:pPr marL="171450" indent="-171450">
              <a:buFont typeface="Arial,Sans-Serif"/>
              <a:buChar char="•"/>
            </a:pPr>
            <a:r>
              <a:rPr lang="en-US"/>
              <a:t>Standalone Charger w/BESS</a:t>
            </a:r>
          </a:p>
          <a:p>
            <a:pPr marL="800100" lvl="1" indent="-171450">
              <a:buFont typeface="Arial,Sans-Serif"/>
              <a:buChar char="•"/>
            </a:pPr>
            <a:r>
              <a:rPr lang="en-US"/>
              <a:t>Relies on stored energy</a:t>
            </a:r>
          </a:p>
          <a:p>
            <a:pPr marL="800100" lvl="1" indent="-171450">
              <a:buFont typeface="Arial,Sans-Serif"/>
              <a:buChar char="•"/>
            </a:pPr>
            <a:r>
              <a:rPr lang="en-US"/>
              <a:t>Charged by external source (i.e. solar)</a:t>
            </a:r>
          </a:p>
          <a:p>
            <a:pPr marL="228600" indent="-228600">
              <a:lnSpc>
                <a:spcPct val="90000"/>
              </a:lnSpc>
              <a:spcBef>
                <a:spcPts val="1000"/>
              </a:spcBef>
            </a:pPr>
            <a:r>
              <a:rPr lang="en-US" b="1" i="1"/>
              <a:t>Hydrogen Fuel Cell Energy Storage</a:t>
            </a:r>
            <a:endParaRPr lang="en-US"/>
          </a:p>
          <a:p>
            <a:pPr lvl="1">
              <a:lnSpc>
                <a:spcPct val="90000"/>
              </a:lnSpc>
              <a:spcBef>
                <a:spcPts val="500"/>
              </a:spcBef>
            </a:pPr>
            <a:r>
              <a:rPr lang="en-US"/>
              <a:t>Standalone charger </a:t>
            </a:r>
          </a:p>
          <a:p>
            <a:pPr marL="800100" lvl="1" indent="-342900">
              <a:lnSpc>
                <a:spcPct val="90000"/>
              </a:lnSpc>
              <a:spcBef>
                <a:spcPts val="500"/>
              </a:spcBef>
              <a:buFont typeface="Arial,Sans-Serif"/>
              <a:buChar char="•"/>
            </a:pPr>
            <a:r>
              <a:rPr lang="en-US"/>
              <a:t>Powered by fuel cell</a:t>
            </a:r>
          </a:p>
          <a:p>
            <a:pPr marL="800100" lvl="1" indent="-342900">
              <a:lnSpc>
                <a:spcPct val="90000"/>
              </a:lnSpc>
              <a:spcBef>
                <a:spcPts val="500"/>
              </a:spcBef>
              <a:buFont typeface="Arial,Sans-Serif"/>
              <a:buChar char="•"/>
            </a:pPr>
            <a:r>
              <a:rPr lang="en-US"/>
              <a:t>Fuel cell refueled with hydrogen</a:t>
            </a:r>
          </a:p>
          <a:p>
            <a:pPr lvl="1">
              <a:lnSpc>
                <a:spcPct val="90000"/>
              </a:lnSpc>
              <a:spcBef>
                <a:spcPts val="500"/>
              </a:spcBef>
            </a:pPr>
            <a:endParaRPr lang="en-US"/>
          </a:p>
          <a:p>
            <a:pPr lvl="1">
              <a:lnSpc>
                <a:spcPct val="90000"/>
              </a:lnSpc>
              <a:spcBef>
                <a:spcPts val="500"/>
              </a:spcBef>
            </a:pPr>
            <a:r>
              <a:rPr lang="en-US"/>
              <a:t>Grid connected charger</a:t>
            </a:r>
          </a:p>
          <a:p>
            <a:pPr marL="800100" lvl="1" indent="-342900">
              <a:lnSpc>
                <a:spcPct val="90000"/>
              </a:lnSpc>
              <a:spcBef>
                <a:spcPts val="500"/>
              </a:spcBef>
              <a:buFont typeface="Arial,Sans-Serif"/>
              <a:buChar char="•"/>
            </a:pPr>
            <a:r>
              <a:rPr lang="en-US"/>
              <a:t>Hydrogen fuel cell is power backup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8BE6FA-02FD-4F20-B860-F4EE55F7B803}" type="slidenum">
              <a:rPr lang="en-US" smtClean="0"/>
              <a:t>19</a:t>
            </a:fld>
            <a:endParaRPr lang="en-US"/>
          </a:p>
        </p:txBody>
      </p:sp>
    </p:spTree>
    <p:extLst>
      <p:ext uri="{BB962C8B-B14F-4D97-AF65-F5344CB8AC3E}">
        <p14:creationId xmlns:p14="http://schemas.microsoft.com/office/powerpoint/2010/main" val="418339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
            </a:r>
            <a:r>
              <a:rPr lang="en-US" sz="1800">
                <a:effectLst/>
                <a:latin typeface="Segoe UI" panose="020B0502040204020203" pitchFamily="34" charset="0"/>
              </a:rPr>
              <a:t>enewable energy and has low lifecycle emissions</a:t>
            </a:r>
            <a:endParaRPr lang="en-US"/>
          </a:p>
        </p:txBody>
      </p:sp>
      <p:sp>
        <p:nvSpPr>
          <p:cNvPr id="4" name="Slide Number Placeholder 3"/>
          <p:cNvSpPr>
            <a:spLocks noGrp="1"/>
          </p:cNvSpPr>
          <p:nvPr>
            <p:ph type="sldNum" sz="quarter" idx="5"/>
          </p:nvPr>
        </p:nvSpPr>
        <p:spPr/>
        <p:txBody>
          <a:bodyPr/>
          <a:lstStyle/>
          <a:p>
            <a:fld id="{008BE6FA-02FD-4F20-B860-F4EE55F7B803}" type="slidenum">
              <a:rPr lang="en-US" smtClean="0"/>
              <a:t>20</a:t>
            </a:fld>
            <a:endParaRPr lang="en-US"/>
          </a:p>
        </p:txBody>
      </p:sp>
    </p:spTree>
    <p:extLst>
      <p:ext uri="{BB962C8B-B14F-4D97-AF65-F5344CB8AC3E}">
        <p14:creationId xmlns:p14="http://schemas.microsoft.com/office/powerpoint/2010/main" val="380546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000"/>
              </a:solidFill>
            </a:endParaRPr>
          </a:p>
          <a:p>
            <a:r>
              <a:rPr lang="en-US" b="1">
                <a:solidFill>
                  <a:srgbClr val="000000"/>
                </a:solidFill>
              </a:rPr>
              <a:t>Combustion-fueled generators</a:t>
            </a:r>
            <a:r>
              <a:rPr lang="en-US">
                <a:solidFill>
                  <a:srgbClr val="000000"/>
                </a:solidFill>
              </a:rPr>
              <a:t> </a:t>
            </a:r>
          </a:p>
          <a:p>
            <a:pPr marL="742950" lvl="1" indent="-285750">
              <a:buFont typeface="Arial,Sans-Serif"/>
              <a:buChar char="•"/>
            </a:pPr>
            <a:r>
              <a:rPr lang="en-US">
                <a:solidFill>
                  <a:srgbClr val="000000"/>
                </a:solidFill>
              </a:rPr>
              <a:t>Lower upfront cost compared to battery and solar backup</a:t>
            </a:r>
          </a:p>
          <a:p>
            <a:pPr marL="742950" lvl="1" indent="-285750">
              <a:buFont typeface="Arial,Sans-Serif"/>
              <a:buChar char="•"/>
            </a:pPr>
            <a:r>
              <a:rPr lang="en-US">
                <a:solidFill>
                  <a:srgbClr val="000000"/>
                </a:solidFill>
              </a:rPr>
              <a:t>Higher power density and fuel efficiency</a:t>
            </a:r>
          </a:p>
          <a:p>
            <a:pPr marL="742950" lvl="1" indent="-285750">
              <a:buFont typeface="Arial,Sans-Serif"/>
              <a:buChar char="•"/>
            </a:pPr>
            <a:r>
              <a:rPr lang="en-US">
                <a:solidFill>
                  <a:srgbClr val="000000"/>
                </a:solidFill>
              </a:rPr>
              <a:t>Depending on size could be mobile</a:t>
            </a:r>
          </a:p>
          <a:p>
            <a:pPr marL="742950" lvl="1" indent="-285750">
              <a:buFont typeface="Arial,Sans-Serif"/>
              <a:buChar char="•"/>
            </a:pPr>
            <a:r>
              <a:rPr lang="en-US">
                <a:solidFill>
                  <a:srgbClr val="000000"/>
                </a:solidFill>
              </a:rPr>
              <a:t>Propane’s carbon intensity is lower than electricity generated from the Texas grid mix</a:t>
            </a:r>
          </a:p>
          <a:p>
            <a:endParaRPr lang="en-US">
              <a:solidFill>
                <a:srgbClr val="000000"/>
              </a:solidFill>
            </a:endParaRPr>
          </a:p>
          <a:p>
            <a:r>
              <a:rPr lang="en-US" b="1">
                <a:solidFill>
                  <a:srgbClr val="000000"/>
                </a:solidFill>
              </a:rPr>
              <a:t>However:</a:t>
            </a:r>
            <a:endParaRPr lang="en-US">
              <a:solidFill>
                <a:srgbClr val="000000"/>
              </a:solidFill>
            </a:endParaRPr>
          </a:p>
          <a:p>
            <a:pPr marL="800100" lvl="1" indent="-342900">
              <a:buFont typeface="Arial,Sans-Serif"/>
              <a:buChar char="•"/>
            </a:pPr>
            <a:r>
              <a:rPr lang="en-US">
                <a:solidFill>
                  <a:srgbClr val="000000"/>
                </a:solidFill>
              </a:rPr>
              <a:t>Most have a higher carbon intensity than the rest of the technology options</a:t>
            </a:r>
          </a:p>
          <a:p>
            <a:pPr marL="800100" lvl="1" indent="-342900">
              <a:buFont typeface="Arial,Sans-Serif"/>
              <a:buChar char="•"/>
            </a:pPr>
            <a:r>
              <a:rPr lang="en-US">
                <a:solidFill>
                  <a:srgbClr val="000000"/>
                </a:solidFill>
              </a:rPr>
              <a:t>Maintenance and fuel costs are higher than battery and solar backup</a:t>
            </a:r>
          </a:p>
          <a:p>
            <a:pPr marL="800100" lvl="1" indent="-342900">
              <a:buFont typeface="Arial,Sans-Serif"/>
              <a:buChar char="•"/>
            </a:pPr>
            <a:r>
              <a:rPr lang="en-US">
                <a:solidFill>
                  <a:srgbClr val="000000"/>
                </a:solidFill>
              </a:rPr>
              <a:t>Non-fuel operating cost of diesel and natural gas generators are higher than solar or battery</a:t>
            </a:r>
            <a:endParaRPr lang="en-US">
              <a:solidFill>
                <a:srgbClr val="000000"/>
              </a:solidFill>
              <a:latin typeface="Aptos"/>
            </a:endParaRPr>
          </a:p>
          <a:p>
            <a:pPr marL="800100" lvl="1" indent="-342900">
              <a:buFont typeface="Arial,Sans-Serif"/>
              <a:buChar char="•"/>
            </a:pPr>
            <a:endParaRPr lang="en-US" sz="1800">
              <a:solidFill>
                <a:srgbClr val="000000"/>
              </a:solidFill>
              <a:latin typeface="Aptos"/>
            </a:endParaRPr>
          </a:p>
          <a:p>
            <a:pPr lvl="1"/>
            <a:r>
              <a:rPr lang="en-US" sz="1800">
                <a:solidFill>
                  <a:srgbClr val="000000"/>
                </a:solidFill>
                <a:latin typeface="Aptos"/>
              </a:rPr>
              <a:t>Carbon</a:t>
            </a:r>
            <a:r>
              <a:rPr lang="en-US" sz="1800" b="0" i="0" u="none" strike="noStrike" baseline="0">
                <a:solidFill>
                  <a:srgbClr val="000000"/>
                </a:solidFill>
                <a:latin typeface="Aptos"/>
              </a:rPr>
              <a:t> Intensity: Measures how much carbon dioxide (CO2) equivalent are released for a given amount of a material or product. For purposes of measuring carbon intensity in the energy/electricity sector, this is usually expressed in grams of CO2e per kilowatt-hour (kWh) of electricity. This metric accounts for the emissions of various greenhouse gases, converting them into CO₂ equivalents to provide a comprehensive view of the environmental impact. </a:t>
            </a:r>
            <a:endParaRPr lang="en-US">
              <a:latin typeface="Aptos"/>
            </a:endParaRPr>
          </a:p>
          <a:p>
            <a:r>
              <a:rPr lang="en-US" sz="1800" b="0" i="0" u="none" strike="noStrike" baseline="0">
                <a:solidFill>
                  <a:srgbClr val="000000"/>
                </a:solidFill>
                <a:latin typeface="Aptos" panose="020B0004020202020204" pitchFamily="34" charset="0"/>
              </a:rPr>
              <a:t>Propane has a lower carbon intensity than electricity from the Texas grid. The former emits 78 grams of carbon dioxide (CO2) equivalent per megajoule (MJ), while the latter emits 140 grams of CO2 per MJ.</a:t>
            </a:r>
            <a:endParaRPr lang="en-US"/>
          </a:p>
        </p:txBody>
      </p:sp>
      <p:sp>
        <p:nvSpPr>
          <p:cNvPr id="4" name="Slide Number Placeholder 3"/>
          <p:cNvSpPr>
            <a:spLocks noGrp="1"/>
          </p:cNvSpPr>
          <p:nvPr>
            <p:ph type="sldNum" sz="quarter" idx="5"/>
          </p:nvPr>
        </p:nvSpPr>
        <p:spPr/>
        <p:txBody>
          <a:bodyPr/>
          <a:lstStyle/>
          <a:p>
            <a:fld id="{008BE6FA-02FD-4F20-B860-F4EE55F7B803}" type="slidenum">
              <a:rPr lang="en-US" smtClean="0"/>
              <a:t>21</a:t>
            </a:fld>
            <a:endParaRPr lang="en-US"/>
          </a:p>
        </p:txBody>
      </p:sp>
    </p:spTree>
    <p:extLst>
      <p:ext uri="{BB962C8B-B14F-4D97-AF65-F5344CB8AC3E}">
        <p14:creationId xmlns:p14="http://schemas.microsoft.com/office/powerpoint/2010/main" val="567816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Charging examples</a:t>
            </a:r>
            <a:endParaRPr lang="en-US"/>
          </a:p>
          <a:p>
            <a:pPr marL="457200" indent="-457200">
              <a:buFont typeface="Arial,Sans-Serif"/>
              <a:buChar char="•"/>
            </a:pPr>
            <a:r>
              <a:rPr lang="en-US"/>
              <a:t>No permanent charging infrastructure</a:t>
            </a:r>
          </a:p>
          <a:p>
            <a:pPr marL="457200" indent="-457200">
              <a:buFont typeface="Arial,Sans-Serif"/>
              <a:buChar char="•"/>
            </a:pPr>
            <a:r>
              <a:rPr lang="en-US"/>
              <a:t>Centralized fleet charging is inaccessible</a:t>
            </a:r>
          </a:p>
          <a:p>
            <a:pPr marL="457200" indent="-457200">
              <a:buFont typeface="Arial,Sans-Serif"/>
              <a:buChar char="•"/>
            </a:pPr>
            <a:r>
              <a:rPr lang="en-US"/>
              <a:t>Stranded EVs</a:t>
            </a:r>
          </a:p>
          <a:p>
            <a:pPr marL="457200" indent="-457200">
              <a:buFont typeface="Arial,Sans-Serif"/>
              <a:buChar char="•"/>
            </a:pPr>
            <a:r>
              <a:rPr lang="en-US"/>
              <a:t>Power outages</a:t>
            </a:r>
          </a:p>
          <a:p>
            <a:pPr marL="457200" indent="-457200">
              <a:buFont typeface="Arial,Sans-Serif"/>
              <a:buChar char="•"/>
            </a:pPr>
            <a:r>
              <a:rPr lang="en-US"/>
              <a:t>Inoperable chargers</a:t>
            </a:r>
          </a:p>
        </p:txBody>
      </p:sp>
      <p:sp>
        <p:nvSpPr>
          <p:cNvPr id="4" name="Slide Number Placeholder 3"/>
          <p:cNvSpPr>
            <a:spLocks noGrp="1"/>
          </p:cNvSpPr>
          <p:nvPr>
            <p:ph type="sldNum" sz="quarter" idx="5"/>
          </p:nvPr>
        </p:nvSpPr>
        <p:spPr/>
        <p:txBody>
          <a:bodyPr/>
          <a:lstStyle/>
          <a:p>
            <a:fld id="{008BE6FA-02FD-4F20-B860-F4EE55F7B803}" type="slidenum">
              <a:rPr lang="en-US" smtClean="0"/>
              <a:t>22</a:t>
            </a:fld>
            <a:endParaRPr lang="en-US"/>
          </a:p>
        </p:txBody>
      </p:sp>
    </p:spTree>
    <p:extLst>
      <p:ext uri="{BB962C8B-B14F-4D97-AF65-F5344CB8AC3E}">
        <p14:creationId xmlns:p14="http://schemas.microsoft.com/office/powerpoint/2010/main" val="231892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A193C-068F-DADE-32B5-BB8179353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EEF6E-50ED-B22D-3F03-F77EC4E27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B5164-3D33-64BD-9626-7D6EF03FE35F}"/>
              </a:ext>
            </a:extLst>
          </p:cNvPr>
          <p:cNvSpPr>
            <a:spLocks noGrp="1"/>
          </p:cNvSpPr>
          <p:nvPr>
            <p:ph type="body" idx="1"/>
          </p:nvPr>
        </p:nvSpPr>
        <p:spPr/>
        <p:txBody>
          <a:bodyPr/>
          <a:lstStyle/>
          <a:p>
            <a:r>
              <a:rPr lang="en-US" b="1" strike="sngStrike"/>
              <a:t>EVs able to discharge energy from the battery</a:t>
            </a:r>
            <a:endParaRPr lang="en-US"/>
          </a:p>
          <a:p>
            <a:pPr marL="457200" indent="-457200">
              <a:buFont typeface="Arial,Sans-Serif"/>
              <a:buChar char="•"/>
            </a:pPr>
            <a:r>
              <a:rPr lang="en-US" strike="sngStrike"/>
              <a:t>A type of mobile energy storage</a:t>
            </a:r>
            <a:endParaRPr lang="en-US"/>
          </a:p>
          <a:p>
            <a:pPr marL="457200" indent="-457200">
              <a:buFont typeface="Arial,Sans-Serif"/>
              <a:buChar char="•"/>
            </a:pPr>
            <a:r>
              <a:rPr lang="en-US" strike="sngStrike"/>
              <a:t>Provides alternating current to something else</a:t>
            </a:r>
            <a:endParaRPr lang="en-US"/>
          </a:p>
          <a:p>
            <a:endParaRPr lang="en-US"/>
          </a:p>
          <a:p>
            <a:r>
              <a:rPr lang="en-US" b="1" strike="sngStrike"/>
              <a:t>Vehicle-to-Load (V2L)</a:t>
            </a:r>
            <a:endParaRPr lang="en-US"/>
          </a:p>
          <a:p>
            <a:pPr marL="914400" lvl="1" indent="-457200">
              <a:buFont typeface="Arial,Sans-Serif"/>
              <a:buChar char="•"/>
            </a:pPr>
            <a:r>
              <a:rPr lang="en-US" strike="sngStrike"/>
              <a:t>i.e., appliances and electric tools</a:t>
            </a:r>
            <a:endParaRPr lang="en-US"/>
          </a:p>
          <a:p>
            <a:endParaRPr lang="en-US"/>
          </a:p>
          <a:p>
            <a:r>
              <a:rPr lang="en-US" b="1"/>
              <a:t>Vehicle-to-Vehicle (V2V)</a:t>
            </a:r>
            <a:endParaRPr lang="en-US"/>
          </a:p>
          <a:p>
            <a:pPr marL="914400" lvl="1" indent="-457200">
              <a:buFont typeface="Arial,Sans-Serif"/>
              <a:buChar char="•"/>
            </a:pPr>
            <a:r>
              <a:rPr lang="en-US"/>
              <a:t>Possible with proper plug adapter and charging connector</a:t>
            </a:r>
          </a:p>
          <a:p>
            <a:endParaRPr lang="en-US"/>
          </a:p>
          <a:p>
            <a:r>
              <a:rPr lang="en-US" b="1" strike="sngStrike"/>
              <a:t>Vehicle to Grid (V2G)</a:t>
            </a:r>
            <a:endParaRPr lang="en-US"/>
          </a:p>
          <a:p>
            <a:pPr marL="457200" indent="-457200">
              <a:buFont typeface="Arial,Sans-Serif"/>
              <a:buChar char="•"/>
            </a:pPr>
            <a:r>
              <a:rPr lang="en-US" strike="sngStrike"/>
              <a:t>An EV send power back to the electricity grid</a:t>
            </a:r>
            <a:endParaRPr lang="en-US"/>
          </a:p>
          <a:p>
            <a:pPr marL="457200" indent="-457200">
              <a:buFont typeface="Arial,Sans-Serif"/>
              <a:buChar char="•"/>
            </a:pPr>
            <a:r>
              <a:rPr lang="en-US" strike="sngStrike"/>
              <a:t>Supply backup power</a:t>
            </a:r>
            <a:endParaRPr lang="en-US"/>
          </a:p>
          <a:p>
            <a:pPr marL="457200" indent="-457200">
              <a:buFont typeface="Arial,Sans-Serif"/>
              <a:buChar char="•"/>
            </a:pPr>
            <a:endParaRPr lang="en-US"/>
          </a:p>
          <a:p>
            <a:r>
              <a:rPr lang="en-US" b="1" strike="sngStrike"/>
              <a:t>Vehicle to Home (V2H)</a:t>
            </a:r>
            <a:endParaRPr lang="en-US"/>
          </a:p>
          <a:p>
            <a:pPr marL="457200" indent="-457200">
              <a:buFont typeface="Arial,Sans-Serif"/>
              <a:buChar char="•"/>
            </a:pPr>
            <a:r>
              <a:rPr lang="en-US" strike="sngStrike"/>
              <a:t>An EV is used to power your home</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20428CB2-6E5F-42DD-F220-4038D32C0E4B}"/>
              </a:ext>
            </a:extLst>
          </p:cNvPr>
          <p:cNvSpPr>
            <a:spLocks noGrp="1"/>
          </p:cNvSpPr>
          <p:nvPr>
            <p:ph type="sldNum" sz="quarter" idx="5"/>
          </p:nvPr>
        </p:nvSpPr>
        <p:spPr/>
        <p:txBody>
          <a:bodyPr/>
          <a:lstStyle/>
          <a:p>
            <a:fld id="{008BE6FA-02FD-4F20-B860-F4EE55F7B803}" type="slidenum">
              <a:rPr lang="en-US" smtClean="0"/>
              <a:t>23</a:t>
            </a:fld>
            <a:endParaRPr lang="en-US"/>
          </a:p>
        </p:txBody>
      </p:sp>
    </p:spTree>
    <p:extLst>
      <p:ext uri="{BB962C8B-B14F-4D97-AF65-F5344CB8AC3E}">
        <p14:creationId xmlns:p14="http://schemas.microsoft.com/office/powerpoint/2010/main" val="169556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 back to smart charging management of the earlier slides</a:t>
            </a:r>
          </a:p>
        </p:txBody>
      </p:sp>
      <p:sp>
        <p:nvSpPr>
          <p:cNvPr id="4" name="Slide Number Placeholder 3"/>
          <p:cNvSpPr>
            <a:spLocks noGrp="1"/>
          </p:cNvSpPr>
          <p:nvPr>
            <p:ph type="sldNum" sz="quarter" idx="5"/>
          </p:nvPr>
        </p:nvSpPr>
        <p:spPr/>
        <p:txBody>
          <a:bodyPr/>
          <a:lstStyle/>
          <a:p>
            <a:fld id="{B9E955E6-E1E0-41CC-9F86-701C19293F43}" type="slidenum">
              <a:rPr lang="en-US" smtClean="0"/>
              <a:t>24</a:t>
            </a:fld>
            <a:endParaRPr lang="en-US"/>
          </a:p>
        </p:txBody>
      </p:sp>
    </p:spTree>
    <p:extLst>
      <p:ext uri="{BB962C8B-B14F-4D97-AF65-F5344CB8AC3E}">
        <p14:creationId xmlns:p14="http://schemas.microsoft.com/office/powerpoint/2010/main" val="224646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5 minutes</a:t>
            </a:r>
            <a:r>
              <a:rPr lang="en-US"/>
              <a:t> </a:t>
            </a:r>
            <a:r>
              <a:rPr lang="en-US" b="1"/>
              <a:t>Meeting Kick Off </a:t>
            </a:r>
            <a:endParaRPr lang="en-US"/>
          </a:p>
          <a:p>
            <a:r>
              <a:rPr lang="en-US" b="1"/>
              <a:t>10 minutes Project Overview: Resilient EV Charging </a:t>
            </a:r>
            <a:endParaRPr lang="en-US"/>
          </a:p>
          <a:p>
            <a:pPr marL="285750" indent="-285750">
              <a:buFont typeface="Aptos"/>
              <a:buChar char="•"/>
            </a:pPr>
            <a:r>
              <a:rPr lang="en-US" b="1"/>
              <a:t>Project Purpose and Overview</a:t>
            </a:r>
            <a:endParaRPr lang="en-US"/>
          </a:p>
          <a:p>
            <a:pPr marL="285750" indent="-285750">
              <a:buFont typeface="Aptos"/>
              <a:buChar char="•"/>
            </a:pPr>
            <a:r>
              <a:rPr lang="en-US" b="1"/>
              <a:t>Project Objectives</a:t>
            </a:r>
            <a:endParaRPr lang="en-US"/>
          </a:p>
          <a:p>
            <a:r>
              <a:rPr lang="en-US" b="1"/>
              <a:t>5 minutes Engagement + Questions</a:t>
            </a:r>
            <a:endParaRPr lang="en-US"/>
          </a:p>
          <a:p>
            <a:r>
              <a:rPr lang="en-US" b="1"/>
              <a:t>10 minutes Scope Overview and Establishing Regional</a:t>
            </a:r>
            <a:r>
              <a:rPr lang="en-US"/>
              <a:t> </a:t>
            </a:r>
            <a:r>
              <a:rPr lang="en-US" b="1"/>
              <a:t>Objectives, Outputs, and Outcomes</a:t>
            </a:r>
            <a:endParaRPr lang="en-US"/>
          </a:p>
          <a:p>
            <a:r>
              <a:rPr lang="en-US" b="1"/>
              <a:t>10 minutes Engagement + Questions</a:t>
            </a:r>
            <a:endParaRPr lang="en-US"/>
          </a:p>
          <a:p>
            <a:endParaRPr lang="en-US"/>
          </a:p>
          <a:p>
            <a:r>
              <a:rPr lang="en-US" b="1"/>
              <a:t>10 minutes Gap Analysis: Resilient Charging Technologies and Strategies</a:t>
            </a:r>
            <a:endParaRPr lang="en-US"/>
          </a:p>
          <a:p>
            <a:r>
              <a:rPr lang="en-US" b="1"/>
              <a:t>10 minutes</a:t>
            </a:r>
            <a:r>
              <a:rPr lang="en-US"/>
              <a:t> </a:t>
            </a:r>
            <a:r>
              <a:rPr lang="en-US" b="1"/>
              <a:t>Engagement + Questions </a:t>
            </a:r>
            <a:endParaRPr lang="en-US"/>
          </a:p>
          <a:p>
            <a:endParaRPr lang="en-US"/>
          </a:p>
          <a:p>
            <a:r>
              <a:rPr lang="en-US" b="1"/>
              <a:t>5 minutes</a:t>
            </a:r>
            <a:r>
              <a:rPr lang="en-US"/>
              <a:t> </a:t>
            </a:r>
            <a:r>
              <a:rPr lang="en-US" b="1"/>
              <a:t>Final Remarks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2BE099F-24DA-44CD-8A38-62ADFA6BC74C}" type="slidenum">
              <a:rPr lang="en-US" smtClean="0"/>
              <a:t>3</a:t>
            </a:fld>
            <a:endParaRPr lang="en-US"/>
          </a:p>
        </p:txBody>
      </p:sp>
    </p:spTree>
    <p:extLst>
      <p:ext uri="{BB962C8B-B14F-4D97-AF65-F5344CB8AC3E}">
        <p14:creationId xmlns:p14="http://schemas.microsoft.com/office/powerpoint/2010/main" val="2510581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3A6E-2CF2-0064-07B1-23A486258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77F18-3D07-48A5-D58B-B571DB41D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03139-1CFA-5DE1-F603-31FD4165E0F5}"/>
              </a:ext>
            </a:extLst>
          </p:cNvPr>
          <p:cNvSpPr>
            <a:spLocks noGrp="1"/>
          </p:cNvSpPr>
          <p:nvPr>
            <p:ph type="body" idx="1"/>
          </p:nvPr>
        </p:nvSpPr>
        <p:spPr/>
        <p:txBody>
          <a:bodyPr/>
          <a:lstStyle/>
          <a:p>
            <a:endParaRPr lang="en-US" b="1">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0E6254C-12D3-D255-24F7-308D2C74DECE}"/>
              </a:ext>
            </a:extLst>
          </p:cNvPr>
          <p:cNvSpPr>
            <a:spLocks noGrp="1"/>
          </p:cNvSpPr>
          <p:nvPr>
            <p:ph type="sldNum" sz="quarter" idx="5"/>
          </p:nvPr>
        </p:nvSpPr>
        <p:spPr/>
        <p:txBody>
          <a:bodyPr/>
          <a:lstStyle/>
          <a:p>
            <a:fld id="{D2BE099F-24DA-44CD-8A38-62ADFA6BC74C}" type="slidenum">
              <a:rPr lang="en-US" smtClean="0"/>
              <a:t>25</a:t>
            </a:fld>
            <a:endParaRPr lang="en-US"/>
          </a:p>
        </p:txBody>
      </p:sp>
    </p:spTree>
    <p:extLst>
      <p:ext uri="{BB962C8B-B14F-4D97-AF65-F5344CB8AC3E}">
        <p14:creationId xmlns:p14="http://schemas.microsoft.com/office/powerpoint/2010/main" val="3778490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E955E6-E1E0-41CC-9F86-701C19293F43}" type="slidenum">
              <a:rPr lang="en-US" smtClean="0"/>
              <a:t>27</a:t>
            </a:fld>
            <a:endParaRPr lang="en-US"/>
          </a:p>
        </p:txBody>
      </p:sp>
    </p:spTree>
    <p:extLst>
      <p:ext uri="{BB962C8B-B14F-4D97-AF65-F5344CB8AC3E}">
        <p14:creationId xmlns:p14="http://schemas.microsoft.com/office/powerpoint/2010/main" val="1190667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Project Objectives</a:t>
            </a:r>
            <a:r>
              <a:rPr lang="en-US"/>
              <a:t>: </a:t>
            </a:r>
          </a:p>
          <a:p>
            <a:pPr marL="342900" indent="-342900">
              <a:buFont typeface="Arial,Sans-Serif"/>
              <a:buChar char="•"/>
            </a:pPr>
            <a:r>
              <a:rPr lang="en-US"/>
              <a:t>Develop and distribute an EV charging resiliency plan for North Texas. </a:t>
            </a:r>
            <a:endParaRPr lang="en-US">
              <a:cs typeface="Calibri"/>
            </a:endParaRPr>
          </a:p>
          <a:p>
            <a:pPr marL="342900" indent="-342900">
              <a:buFont typeface="Arial,Sans-Serif"/>
              <a:buChar char="•"/>
            </a:pPr>
            <a:r>
              <a:rPr lang="en-US"/>
              <a:t>Implementation of the plan and adoption of resilient features into critical EV infrastructure throughout the region.</a:t>
            </a:r>
            <a:endParaRPr lang="en-US">
              <a:cs typeface="Calibri"/>
            </a:endParaRPr>
          </a:p>
          <a:p>
            <a:pPr marL="342900" indent="-342900">
              <a:buFont typeface="Arial,Sans-Serif"/>
              <a:buChar char="•"/>
            </a:pPr>
            <a:r>
              <a:rPr lang="en-US"/>
              <a:t>Identify resilient strategies, equipment, and technology to be tested through demonstration projects including:</a:t>
            </a:r>
            <a:endParaRPr lang="en-US">
              <a:cs typeface="Calibri"/>
            </a:endParaRPr>
          </a:p>
          <a:p>
            <a:pPr marL="800100" lvl="1" indent="-342900">
              <a:buFont typeface="Arial,Sans-Serif"/>
              <a:buChar char="•"/>
            </a:pPr>
            <a:r>
              <a:rPr lang="en-US"/>
              <a:t>Tabletop Planning Scenario</a:t>
            </a:r>
            <a:endParaRPr lang="en-US">
              <a:cs typeface="Calibri"/>
            </a:endParaRPr>
          </a:p>
          <a:p>
            <a:pPr marL="800100" lvl="1" indent="-342900">
              <a:buFont typeface="Arial,Sans-Serif"/>
              <a:buChar char="•"/>
            </a:pPr>
            <a:r>
              <a:rPr lang="en-US"/>
              <a:t>Technology and Equipment Demonstration</a:t>
            </a:r>
            <a:endParaRPr lang="en-US">
              <a:cs typeface="Calibri"/>
            </a:endParaRPr>
          </a:p>
          <a:p>
            <a:pPr>
              <a:lnSpc>
                <a:spcPct val="90000"/>
              </a:lnSpc>
              <a:spcBef>
                <a:spcPts val="1000"/>
              </a:spcBef>
            </a:pPr>
            <a:r>
              <a:rPr lang="en-US" b="1"/>
              <a:t>Project Impacts and Takeaways:</a:t>
            </a:r>
            <a:r>
              <a:rPr lang="en-US"/>
              <a:t> </a:t>
            </a:r>
            <a:endParaRPr lang="en-US">
              <a:cs typeface="Calibri"/>
            </a:endParaRPr>
          </a:p>
          <a:p>
            <a:pPr marL="342900" indent="-342900">
              <a:buFont typeface="Arial,Sans-Serif"/>
              <a:buChar char="•"/>
            </a:pPr>
            <a:r>
              <a:rPr lang="en-US"/>
              <a:t>The plan is intended to provide guidance and actionable recommendations to regional stakeholders to ensure the continuity of operations of critical EV travel, such as:</a:t>
            </a:r>
            <a:endParaRPr lang="en-US">
              <a:cs typeface="Calibri"/>
            </a:endParaRPr>
          </a:p>
          <a:p>
            <a:pPr marL="800100" lvl="1" indent="-342900">
              <a:buFont typeface="Courier New,monospace"/>
              <a:buChar char="o"/>
            </a:pPr>
            <a:r>
              <a:rPr lang="en-US"/>
              <a:t>Travel along evacuation routes.</a:t>
            </a:r>
            <a:endParaRPr lang="en-US">
              <a:cs typeface="Calibri"/>
            </a:endParaRPr>
          </a:p>
          <a:p>
            <a:pPr marL="800100" lvl="1" indent="-342900">
              <a:buFont typeface="Courier New,monospace"/>
              <a:buChar char="o"/>
            </a:pPr>
            <a:r>
              <a:rPr lang="en-US"/>
              <a:t>Travel to and from critical facilities and by critical service providers (e.g., transit services).</a:t>
            </a:r>
            <a:endParaRPr lang="en-US">
              <a:cs typeface="Calibri"/>
            </a:endParaRPr>
          </a:p>
          <a:p>
            <a:pPr marL="800100" lvl="1" indent="-342900">
              <a:buFont typeface="Courier New,monospace"/>
              <a:buChar char="o"/>
            </a:pPr>
            <a:r>
              <a:rPr lang="en-US"/>
              <a:t>Continuity of freight operations.</a:t>
            </a:r>
          </a:p>
        </p:txBody>
      </p:sp>
      <p:sp>
        <p:nvSpPr>
          <p:cNvPr id="4" name="Slide Number Placeholder 3"/>
          <p:cNvSpPr>
            <a:spLocks noGrp="1"/>
          </p:cNvSpPr>
          <p:nvPr>
            <p:ph type="sldNum" sz="quarter" idx="5"/>
          </p:nvPr>
        </p:nvSpPr>
        <p:spPr/>
        <p:txBody>
          <a:bodyPr/>
          <a:lstStyle/>
          <a:p>
            <a:fld id="{B9E955E6-E1E0-41CC-9F86-701C19293F43}" type="slidenum">
              <a:rPr lang="en-US" smtClean="0"/>
              <a:t>31</a:t>
            </a:fld>
            <a:endParaRPr lang="en-US"/>
          </a:p>
        </p:txBody>
      </p:sp>
    </p:spTree>
    <p:extLst>
      <p:ext uri="{BB962C8B-B14F-4D97-AF65-F5344CB8AC3E}">
        <p14:creationId xmlns:p14="http://schemas.microsoft.com/office/powerpoint/2010/main" val="102877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E955E6-E1E0-41CC-9F86-701C19293F43}" type="slidenum">
              <a:rPr lang="en-US" smtClean="0"/>
              <a:t>32</a:t>
            </a:fld>
            <a:endParaRPr lang="en-US"/>
          </a:p>
        </p:txBody>
      </p:sp>
    </p:spTree>
    <p:extLst>
      <p:ext uri="{BB962C8B-B14F-4D97-AF65-F5344CB8AC3E}">
        <p14:creationId xmlns:p14="http://schemas.microsoft.com/office/powerpoint/2010/main" val="247658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5E9E-10FA-C3C7-BF4C-2298847A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A8E5E-C439-398B-5F01-1D81C4EB6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C8FED-868C-631B-E0C1-2FFE2C323FFD}"/>
              </a:ext>
            </a:extLst>
          </p:cNvPr>
          <p:cNvSpPr>
            <a:spLocks noGrp="1"/>
          </p:cNvSpPr>
          <p:nvPr>
            <p:ph type="body" idx="1"/>
          </p:nvPr>
        </p:nvSpPr>
        <p:spPr/>
        <p:txBody>
          <a:bodyPr/>
          <a:lstStyle/>
          <a:p>
            <a:r>
              <a:rPr lang="en-US" b="0" i="0">
                <a:solidFill>
                  <a:srgbClr val="4B4B4B"/>
                </a:solidFill>
                <a:effectLst/>
                <a:latin typeface="adobe-clean"/>
              </a:rPr>
              <a:t>The Clean Fuels and Energy Team is divided into three smaller teams, the Clean Vehicle Initiatives team, the Infrastructure Planning and Readiness team, and the Energy Integration and Community Readiness team. Each team has a specific set of goals that they work to accomplish. These goals are detailed in the Dallas-Fort Worth Clean Cities Strategic Plan, and they are summarized here. The Clean Vehicle Initiatives team works to support the transition to alternative fuel vehicles, especially zero and near-zero emission vehicles. The Infrastructure Planning and Readiness team works to build and support reliable alternative fueling infrastructure, emphasizing stations that are publicly accessible. The Energy Integration and Community Readiness team works to support communities in their transition to alternative fuels, ensuring all the pieces of the puzzle fit together, adding components such as grid resiliency and workforce development. </a:t>
            </a:r>
          </a:p>
          <a:p>
            <a:endParaRPr lang="en-US" b="0" i="0">
              <a:solidFill>
                <a:srgbClr val="4B4B4B"/>
              </a:solidFill>
              <a:effectLst/>
              <a:latin typeface="adobe-clean"/>
            </a:endParaRPr>
          </a:p>
          <a:p>
            <a:r>
              <a:rPr lang="en-US" b="0" i="0">
                <a:solidFill>
                  <a:srgbClr val="4B4B4B"/>
                </a:solidFill>
                <a:effectLst/>
                <a:latin typeface="adobe-clean"/>
              </a:rPr>
              <a:t>For more on exactly what we do both as a Clean Cities Coalition and as part of the COG, we provide funding support for our stakeholders and sometimes even administer the funding ourselves, like with a few of the grants my colleague Maggie is going to talk about later. We provide technical assistance by maintaining and analyzing data, hosting webinars, workshops, and peer exchanges, and by sharing best practices and template resources. We do a lot of planning for the future by participating in the designation of alternative fuel corridors, working with the Texas Department of Transportation to implement the Texas EV Charging plan, and securing funding for and planning zero-emission vehicle infrastructure. We also work to raise awareness of alternative fuels by facilitating stakeholder relationships and hosting events for the public like National Drive Electric Week and our annual fleet recognition awards. </a:t>
            </a:r>
            <a:endParaRPr lang="en-US"/>
          </a:p>
        </p:txBody>
      </p:sp>
      <p:sp>
        <p:nvSpPr>
          <p:cNvPr id="4" name="Slide Number Placeholder 3">
            <a:extLst>
              <a:ext uri="{FF2B5EF4-FFF2-40B4-BE49-F238E27FC236}">
                <a16:creationId xmlns:a16="http://schemas.microsoft.com/office/drawing/2014/main" id="{14046ABC-8F89-EC84-FCB8-480DC4610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BE6FA-02FD-4F20-B860-F4EE55F7B8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19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334F5-1EA7-0209-FD71-68200D147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8174F-D07D-B7C8-D3EF-736B5DB48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BC6C9-7549-4C06-1B14-4A91ED7A4414}"/>
              </a:ext>
            </a:extLst>
          </p:cNvPr>
          <p:cNvSpPr>
            <a:spLocks noGrp="1"/>
          </p:cNvSpPr>
          <p:nvPr>
            <p:ph type="body" idx="1"/>
          </p:nvPr>
        </p:nvSpPr>
        <p:spPr/>
        <p:txBody>
          <a:bodyPr/>
          <a:lstStyle/>
          <a:p>
            <a:r>
              <a:rPr lang="en-US" b="0" i="0">
                <a:solidFill>
                  <a:srgbClr val="4B4B4B"/>
                </a:solidFill>
                <a:effectLst/>
                <a:latin typeface="adobe-clean"/>
              </a:rPr>
              <a:t>The Clean Fuels and Energy Team is divided into three smaller teams, the Clean Vehicle Initiatives team, the Infrastructure Planning and Readiness team, and the Energy Integration and Community Readiness team. Each team has a specific set of goals that they work to accomplish. These goals are detailed in the Dallas-Fort Worth Clean Cities Strategic Plan, and they are summarized here. The Clean Vehicle Initiatives team works to support the transition to alternative fuel vehicles, especially zero and near-zero emission vehicles. The Infrastructure Planning and Readiness team works to build and support reliable alternative fueling infrastructure, emphasizing stations that are publicly accessible. The Energy Integration and Community Readiness team works to support communities in their transition to alternative fuels, ensuring all the pieces of the puzzle fit together, adding components such as grid resiliency and workforce development. </a:t>
            </a:r>
          </a:p>
          <a:p>
            <a:endParaRPr lang="en-US" b="0" i="0">
              <a:solidFill>
                <a:srgbClr val="4B4B4B"/>
              </a:solidFill>
              <a:effectLst/>
              <a:latin typeface="adobe-clean"/>
            </a:endParaRPr>
          </a:p>
          <a:p>
            <a:r>
              <a:rPr lang="en-US" b="0" i="0">
                <a:solidFill>
                  <a:srgbClr val="4B4B4B"/>
                </a:solidFill>
                <a:effectLst/>
                <a:latin typeface="adobe-clean"/>
              </a:rPr>
              <a:t>For more on exactly what we do both as a Clean Cities Coalition and as part of the COG, we provide funding support for our stakeholders and sometimes even administer the funding ourselves, like with a few of the grants my colleague Maggie is going to talk about later. We provide technical assistance by maintaining and analyzing data, hosting webinars, workshops, and peer exchanges, and by sharing best practices and template resources. We do a lot of planning for the future by participating in the designation of alternative fuel corridors, working with the Texas Department of Transportation to implement the Texas EV Charging plan, and securing funding for and planning zero-emission vehicle infrastructure. We also work to raise awareness of alternative fuels by facilitating stakeholder relationships and hosting events for the public like National Drive Electric Week and our annual fleet recognition awards. </a:t>
            </a:r>
            <a:endParaRPr lang="en-US"/>
          </a:p>
        </p:txBody>
      </p:sp>
      <p:sp>
        <p:nvSpPr>
          <p:cNvPr id="4" name="Slide Number Placeholder 3">
            <a:extLst>
              <a:ext uri="{FF2B5EF4-FFF2-40B4-BE49-F238E27FC236}">
                <a16:creationId xmlns:a16="http://schemas.microsoft.com/office/drawing/2014/main" id="{C089C811-08A8-D6BC-2C5F-5C7C1DA5BB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BE6FA-02FD-4F20-B860-F4EE55F7B8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04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FF87B-A3B1-9390-BF02-1CF425D7B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37BFB-BD6D-CABE-A9BE-B176580B3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9389C-57B6-E935-B167-208A7EF4BC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1D35"/>
                </a:solidFill>
                <a:effectLst/>
                <a:latin typeface="Google Sans"/>
              </a:rPr>
              <a:t>Average Annual Growth Rate (AAGR) for energy refers to </a:t>
            </a:r>
            <a:r>
              <a:rPr lang="en-US"/>
              <a:t>the average yearly percentage increase or decrease in the total energy consumption or production within a specific region or market over a given period, calculated by taking the mean of the year-on-year growth rates across that timeframe</a:t>
            </a:r>
          </a:p>
          <a:p>
            <a:endParaRPr lang="en-US">
              <a:ea typeface="Calibri"/>
              <a:cs typeface="Calibri"/>
            </a:endParaRPr>
          </a:p>
          <a:p>
            <a:pPr marL="342900" indent="-342900">
              <a:buFont typeface="Arial"/>
              <a:buChar char="•"/>
            </a:pPr>
            <a:r>
              <a:rPr lang="en-US" b="1"/>
              <a:t>Largest contributors to demand increase (Large Load)</a:t>
            </a:r>
            <a:endParaRPr lang="en-US"/>
          </a:p>
          <a:p>
            <a:pPr marL="800100" lvl="1" indent="-342900">
              <a:buFont typeface="Arial,Sans-Serif"/>
              <a:buChar char="•"/>
            </a:pPr>
            <a:r>
              <a:rPr lang="en-US"/>
              <a:t>Cryptocurrency mining</a:t>
            </a:r>
          </a:p>
          <a:p>
            <a:pPr marL="800100" lvl="1" indent="-342900">
              <a:buFont typeface="Arial,Sans-Serif"/>
              <a:buChar char="•"/>
            </a:pPr>
            <a:r>
              <a:rPr lang="en-US"/>
              <a:t>Data centers – artificial intelligence (AI) usage contributing factor</a:t>
            </a:r>
          </a:p>
          <a:p>
            <a:pPr marL="800100" lvl="1" indent="-342900">
              <a:buFont typeface="Arial,Sans-Serif"/>
              <a:buChar char="•"/>
            </a:pPr>
            <a:r>
              <a:rPr lang="en-US"/>
              <a:t>Hydrogen production</a:t>
            </a:r>
          </a:p>
          <a:p>
            <a:pPr marL="800100" lvl="1" indent="-342900">
              <a:buFont typeface="Arial,Sans-Serif"/>
              <a:buChar char="•"/>
            </a:pPr>
            <a:r>
              <a:rPr lang="en-US"/>
              <a:t>Large industrial</a:t>
            </a:r>
          </a:p>
          <a:p>
            <a:pPr marL="342900" indent="-342900">
              <a:buFont typeface="Arial,Sans-Serif"/>
              <a:buChar char="•"/>
            </a:pPr>
            <a:endParaRPr lang="en-US"/>
          </a:p>
          <a:p>
            <a:pPr marL="342900" indent="-342900">
              <a:buFont typeface="Arial,Sans-Serif"/>
              <a:buChar char="•"/>
            </a:pPr>
            <a:r>
              <a:rPr lang="en-US" b="1"/>
              <a:t>EV Registration 2029 Forecast</a:t>
            </a:r>
            <a:endParaRPr lang="en-US"/>
          </a:p>
          <a:p>
            <a:pPr marL="800100" lvl="1" indent="-342900">
              <a:buFont typeface="Arial,Sans-Serif"/>
              <a:buChar char="•"/>
            </a:pPr>
            <a:r>
              <a:rPr lang="en-US"/>
              <a:t>998,000 light-duty and 103,000 medium- and heavy-duty vehicles will be EVs</a:t>
            </a:r>
          </a:p>
          <a:p>
            <a:pPr marL="1085850" lvl="2" indent="-171450">
              <a:buFont typeface="Courier New,monospace"/>
              <a:buChar char="o"/>
            </a:pPr>
            <a:r>
              <a:rPr lang="en-US"/>
              <a:t>96% of light-duty EVs and 93% of medium- and heavy-duty EVs in ERCOT territory</a:t>
            </a:r>
          </a:p>
          <a:p>
            <a:pPr marL="800100" lvl="1" indent="-342900">
              <a:buFont typeface="Arial,Sans-Serif"/>
              <a:buChar char="•"/>
            </a:pPr>
            <a:r>
              <a:rPr lang="en-US" b="1"/>
              <a:t>EV charging will only add 1.25% to ERCOT’s load forecast </a:t>
            </a:r>
            <a:endParaRPr lang="en-US"/>
          </a:p>
          <a:p>
            <a:pPr marL="1085850" lvl="2" indent="-171450">
              <a:buFont typeface="Courier New,monospace"/>
              <a:buChar char="o"/>
            </a:pPr>
            <a:r>
              <a:rPr lang="en-US"/>
              <a:t>up from 0.2% in 2023</a:t>
            </a:r>
          </a:p>
          <a:p>
            <a:r>
              <a:rPr lang="en-US"/>
              <a:t>What is a Gigawatt Hour?</a:t>
            </a:r>
          </a:p>
          <a:p>
            <a:pPr marL="171450" indent="-171450">
              <a:buFont typeface="Arial"/>
              <a:buChar char="•"/>
            </a:pPr>
            <a:r>
              <a:rPr lang="en-US" b="1"/>
              <a:t>Gigawatt (GW)</a:t>
            </a:r>
            <a:r>
              <a:rPr lang="en-US"/>
              <a:t>: A gigawatt is 1,000 megawatts, or 1 billion watts. At this level, we’re talking about the capacity of large power plants or the amount of energy used by a city.</a:t>
            </a:r>
          </a:p>
          <a:p>
            <a:pPr marL="171450" indent="-171450">
              <a:buFont typeface="Arial"/>
              <a:buChar char="•"/>
            </a:pPr>
            <a:r>
              <a:rPr lang="en-US" b="1"/>
              <a:t>Gigawatt Hour (GWh)</a:t>
            </a:r>
            <a:r>
              <a:rPr lang="en-US"/>
              <a:t>: One gigawatt hour equals 1,000 MWh or 1 million kWh. To put that in perspective:</a:t>
            </a:r>
          </a:p>
          <a:p>
            <a:pPr marL="628650" lvl="1" indent="-171450">
              <a:buFont typeface="Arial"/>
              <a:buChar char="•"/>
            </a:pPr>
            <a:r>
              <a:rPr lang="en-US" b="1"/>
              <a:t>One GWh</a:t>
            </a:r>
            <a:r>
              <a:rPr lang="en-US"/>
              <a:t> could power:</a:t>
            </a:r>
          </a:p>
          <a:p>
            <a:pPr marL="1085850" lvl="2" indent="-171450">
              <a:buFont typeface="Arial"/>
              <a:buChar char="•"/>
            </a:pPr>
            <a:r>
              <a:rPr lang="en-US"/>
              <a:t>About </a:t>
            </a:r>
            <a:r>
              <a:rPr lang="en-US" b="1"/>
              <a:t>1.1 million homes</a:t>
            </a:r>
            <a:r>
              <a:rPr lang="en-US"/>
              <a:t> for an hour.</a:t>
            </a:r>
          </a:p>
          <a:p>
            <a:pPr marL="1085850" lvl="2" indent="-171450">
              <a:buFont typeface="Arial"/>
              <a:buChar char="•"/>
            </a:pPr>
            <a:r>
              <a:rPr lang="en-US" b="1"/>
              <a:t>300 million smartphone charges</a:t>
            </a:r>
            <a:r>
              <a:rPr lang="en-US"/>
              <a:t>.</a:t>
            </a:r>
          </a:p>
          <a:p>
            <a:pPr marL="1085850" lvl="2" indent="-171450">
              <a:buFont typeface="Arial"/>
              <a:buChar char="•"/>
            </a:pPr>
            <a:r>
              <a:rPr lang="en-US"/>
              <a:t>An electric car for </a:t>
            </a:r>
            <a:r>
              <a:rPr lang="en-US" b="1"/>
              <a:t>3 million miles</a:t>
            </a:r>
            <a:r>
              <a:rPr lang="en-US"/>
              <a:t> (that’s like driving around the Earth 120 times!).</a:t>
            </a: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639EC02-EE3E-488F-E7C7-9CB039B03FE2}"/>
              </a:ext>
            </a:extLst>
          </p:cNvPr>
          <p:cNvSpPr>
            <a:spLocks noGrp="1"/>
          </p:cNvSpPr>
          <p:nvPr>
            <p:ph type="sldNum" sz="quarter" idx="5"/>
          </p:nvPr>
        </p:nvSpPr>
        <p:spPr/>
        <p:txBody>
          <a:bodyPr/>
          <a:lstStyle/>
          <a:p>
            <a:fld id="{01DC3798-6DBA-472C-B838-8FB22709ECB3}" type="slidenum">
              <a:rPr lang="en-US" smtClean="0"/>
              <a:t>7</a:t>
            </a:fld>
            <a:endParaRPr lang="en-US"/>
          </a:p>
        </p:txBody>
      </p:sp>
    </p:spTree>
    <p:extLst>
      <p:ext uri="{BB962C8B-B14F-4D97-AF65-F5344CB8AC3E}">
        <p14:creationId xmlns:p14="http://schemas.microsoft.com/office/powerpoint/2010/main" val="1282641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Maggie start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F7170-8CF6-4A58-B72F-C1F128A28B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4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outage which is no power being supplied from the grid within a certain geographical area; </a:t>
            </a:r>
            <a:r>
              <a:rPr lang="en-US" sz="1800" b="0" i="0" u="none" strike="noStrike" baseline="0">
                <a:solidFill>
                  <a:srgbClr val="000000"/>
                </a:solidFill>
                <a:latin typeface="Aptos" panose="020B0004020202020204" pitchFamily="34" charset="0"/>
              </a:rPr>
              <a:t>can be caused by many things, including severe weather, natural disasters, human error, vandalism, equipment failure, fallen trees, animals, high energy demand, planned outages, excavation digging, geomagnetic disturbances from the Sun, and cyberattacks.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Define severe weather which in the paper is listed as </a:t>
            </a:r>
            <a:r>
              <a:rPr lang="en-US" sz="1200">
                <a:solidFill>
                  <a:srgbClr val="000000"/>
                </a:solidFill>
              </a:rPr>
              <a:t>such as high winds, rain, and thunderstorms</a:t>
            </a:r>
          </a:p>
        </p:txBody>
      </p:sp>
      <p:sp>
        <p:nvSpPr>
          <p:cNvPr id="4" name="Slide Number Placeholder 3"/>
          <p:cNvSpPr>
            <a:spLocks noGrp="1"/>
          </p:cNvSpPr>
          <p:nvPr>
            <p:ph type="sldNum" sz="quarter" idx="5"/>
          </p:nvPr>
        </p:nvSpPr>
        <p:spPr/>
        <p:txBody>
          <a:bodyPr/>
          <a:lstStyle/>
          <a:p>
            <a:fld id="{008BE6FA-02FD-4F20-B860-F4EE55F7B803}" type="slidenum">
              <a:rPr lang="en-US" smtClean="0"/>
              <a:t>9</a:t>
            </a:fld>
            <a:endParaRPr lang="en-US"/>
          </a:p>
        </p:txBody>
      </p:sp>
    </p:spTree>
    <p:extLst>
      <p:ext uri="{BB962C8B-B14F-4D97-AF65-F5344CB8AC3E}">
        <p14:creationId xmlns:p14="http://schemas.microsoft.com/office/powerpoint/2010/main" val="196436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C759-E8A6-7C44-0044-49D23A316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CB559-CF1D-2005-C5C7-8A1EFEE4D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DE36D-32B0-8BE4-656C-A89A98F6D55C}"/>
              </a:ext>
            </a:extLst>
          </p:cNvPr>
          <p:cNvSpPr>
            <a:spLocks noGrp="1"/>
          </p:cNvSpPr>
          <p:nvPr>
            <p:ph type="body" idx="1"/>
          </p:nvPr>
        </p:nvSpPr>
        <p:spPr/>
        <p:txBody>
          <a:bodyPr/>
          <a:lstStyle/>
          <a:p>
            <a:r>
              <a:rPr lang="en-US" b="1"/>
              <a:t>Project Objectives:</a:t>
            </a:r>
            <a:endParaRPr lang="en-US">
              <a:ea typeface="Calibri" panose="020F0502020204030204"/>
              <a:cs typeface="Calibri" panose="020F0502020204030204"/>
            </a:endParaRPr>
          </a:p>
          <a:p>
            <a:pPr lvl="1">
              <a:buFont typeface="Arial"/>
              <a:buChar char="•"/>
            </a:pPr>
            <a:r>
              <a:rPr lang="en-US"/>
              <a:t>"The objective of this project is to develop an electric vehicle (EV) charging resiliency plan for the North Central Texas Council of Governments (NCTCOG) planning area to ensure continued access to EV charging services in the event of grid disruptions. The plan will identify and suggest actions to enhance EV charging resiliency while also addressing grid resiliency issues related to the increased demand for electricity due to EVs. A demonstration project will be carried out to implement aspects of and ensure replicability of the resiliency plan. The demonstration project and plan will outline how existing equipment reserves can be utilized to maintain access to charging services through an actionable and replicable plan." - </a:t>
            </a:r>
            <a:r>
              <a:rPr lang="en-US">
                <a:hlinkClick r:id="rId3"/>
              </a:rPr>
              <a:t>SOPO</a:t>
            </a:r>
            <a:endParaRPr lang="en-US"/>
          </a:p>
          <a:p>
            <a:pPr lvl="2">
              <a:buFont typeface="Arial"/>
              <a:buChar char="•"/>
            </a:pPr>
            <a:r>
              <a:rPr lang="en-US"/>
              <a:t>Develop an actional and replicable EV charging resiliency plan</a:t>
            </a:r>
          </a:p>
          <a:p>
            <a:pPr lvl="2">
              <a:buFont typeface="Arial"/>
              <a:buChar char="•"/>
            </a:pPr>
            <a:r>
              <a:rPr lang="en-US"/>
              <a:t>Identify and suggest actions</a:t>
            </a:r>
          </a:p>
          <a:p>
            <a:pPr lvl="2">
              <a:buFont typeface="Arial"/>
              <a:buChar char="•"/>
            </a:pPr>
            <a:r>
              <a:rPr lang="en-US"/>
              <a:t>Address grid resiliency issues</a:t>
            </a:r>
          </a:p>
          <a:p>
            <a:pPr lvl="2">
              <a:buFont typeface="Arial"/>
              <a:buChar char="•"/>
            </a:pPr>
            <a:r>
              <a:rPr lang="en-US"/>
              <a:t>Conduct demos</a:t>
            </a:r>
          </a:p>
          <a:p>
            <a:pPr lvl="2">
              <a:buFont typeface="Arial"/>
              <a:buChar char="•"/>
            </a:pPr>
            <a:r>
              <a:rPr lang="en-US"/>
              <a:t>Outline how existing resources can be utilized </a:t>
            </a:r>
          </a:p>
          <a:p>
            <a:pPr lvl="1">
              <a:buFont typeface="Arial"/>
              <a:buChar char="•"/>
            </a:pPr>
            <a:r>
              <a:rPr lang="en-US" b="1"/>
              <a:t>Purpose:</a:t>
            </a:r>
            <a:endParaRPr lang="en-US"/>
          </a:p>
          <a:p>
            <a:pPr lvl="2">
              <a:buFont typeface="Arial"/>
              <a:buChar char="•"/>
            </a:pPr>
            <a:r>
              <a:rPr lang="en-US"/>
              <a:t>"The project end goal is to “harden” the region’s EVSE against a grid outage to enable electrified transportation assets to continue operations with minimal disruption. This will be accomplished by identifying appropriate resilience strategies, determining relative costs and impacts of each option, updating regional response procedures to incorporate findings, and recommending implementation at a subset of EVSE. Recommendations will be provided to public sector stakeholders who may implement requirements for identified EVSE to be made resilient". - </a:t>
            </a:r>
            <a:r>
              <a:rPr lang="en-US">
                <a:hlinkClick r:id="rId4"/>
              </a:rPr>
              <a:t>Technical Volume</a:t>
            </a:r>
            <a:endParaRPr lang="en-US"/>
          </a:p>
          <a:p>
            <a:pPr lvl="1">
              <a:buFont typeface="Arial"/>
              <a:buChar char="•"/>
            </a:pPr>
            <a:r>
              <a:rPr lang="en-US" b="1"/>
              <a:t>Impacts, Outputs, Outcomes:</a:t>
            </a:r>
            <a:endParaRPr lang="en-US"/>
          </a:p>
          <a:p>
            <a:pPr lvl="2">
              <a:buFont typeface="Arial"/>
              <a:buChar char="•"/>
            </a:pPr>
            <a:r>
              <a:rPr lang="en-US"/>
              <a:t>"The most immediate project impacts include adoption of resiliency strategies by entities in the region and integration of preparedness recommendations into individual existing jurisdictional EP plans. The project will result in the following key deliverables:</a:t>
            </a:r>
          </a:p>
          <a:p>
            <a:pPr lvl="3">
              <a:buFont typeface="Arial"/>
              <a:buChar char="•"/>
            </a:pPr>
            <a:r>
              <a:rPr lang="en-US"/>
              <a:t>A comprehensive list of project collaborators including relevant experience and qualifications; roles and responsibilities; and anticipated impacts or benefits to each entity. </a:t>
            </a:r>
          </a:p>
          <a:p>
            <a:pPr lvl="3">
              <a:buFont typeface="Arial"/>
              <a:buChar char="•"/>
            </a:pPr>
            <a:r>
              <a:rPr lang="en-US"/>
              <a:t>A draft NTX-REV Plan reflecting input from collaborators and community engagement, including, an inventory of risk mitigation and resiliency strategies, a SWOT and gap analysis, and outline of feasible resiliency strategies to be tested during the demonstration projects. </a:t>
            </a:r>
          </a:p>
          <a:p>
            <a:pPr lvl="3">
              <a:buFont typeface="Arial"/>
              <a:buChar char="•"/>
            </a:pPr>
            <a:r>
              <a:rPr lang="en-US"/>
              <a:t>The final NTX-REV Plan, reflecting the draft plan and updated using results of two demonstration projects. The final plan will provide recommendations for appropriate resilience strategies and priority sites for implementation. Project partners will assist in the determination of appropriate metrics to be assessed during the demonstration project and will provide data on the assessed metric to NCTCOG for inclusion in the final plan. </a:t>
            </a:r>
          </a:p>
          <a:p>
            <a:pPr lvl="3">
              <a:buFont typeface="Arial"/>
              <a:buChar char="•"/>
            </a:pPr>
            <a:r>
              <a:rPr lang="en-US"/>
              <a:t>Updated regional hazard mitigation planning guidance to incorporate recommendations made in the final NTX-REV Plan. </a:t>
            </a:r>
          </a:p>
          <a:p>
            <a:pPr lvl="2">
              <a:buFont typeface="Arial"/>
              <a:buChar char="•"/>
            </a:pPr>
            <a:r>
              <a:rPr lang="en-US"/>
              <a:t>Long-term impacts will include increased ability of transportation assets to continue operating normally even in instances of a power interruption, with minimal disruption to standard operating procedures. </a:t>
            </a:r>
          </a:p>
          <a:p>
            <a:pPr lvl="2">
              <a:buFont typeface="Arial"/>
              <a:buChar char="•"/>
            </a:pPr>
            <a:r>
              <a:rPr lang="en-US"/>
              <a:t>A key output of the Plan will be increased awareness and understanding among fleet operators, transportation planners, and EP staff of the risks and potential solutions surrounding disruptions to EV charging, which will enable improved readiness and abilities to plan appropriate responses in the event such a disruption occurs.... </a:t>
            </a:r>
            <a:r>
              <a:rPr lang="en-US" u="sng"/>
              <a:t>The Project Team will engage entities in stakeholder engagement early and throughout the project. Key points of discussion will include (1) identifying the most important transportation services for which continuity of operations must be ensured, and (2) identifying specific training needs to equip the local workforce in participating in new job opportunities created by this plan." </a:t>
            </a:r>
            <a:r>
              <a:rPr lang="en-US"/>
              <a:t>- SOPO</a:t>
            </a:r>
          </a:p>
          <a:p>
            <a:pPr lvl="1">
              <a:buFont typeface="Arial"/>
              <a:buChar char="•"/>
            </a:pPr>
            <a:r>
              <a:rPr lang="en-US" b="1"/>
              <a:t>Parameters/Metrics:</a:t>
            </a:r>
            <a:endParaRPr lang="en-US"/>
          </a:p>
          <a:p>
            <a:pPr lvl="2">
              <a:buFont typeface="Arial"/>
              <a:buChar char="•"/>
            </a:pPr>
            <a:r>
              <a:rPr lang="en-US"/>
              <a:t>"Project outcomes will include development of a regional plan and implementation of two demonstration projects, including both a tabletop exercise and a deployment demonstration. Metrics to be evaluated during the demonstration projects will include the total number of EV miles of travel enabled, the amount of downtime between power loss and the resilient technology’s ability to provide back-up power, the time taken to charge the EV to a pre-determined level, and the number of EVs able to charge to the pre-determined level at the station using back-up power. "</a:t>
            </a:r>
          </a:p>
          <a:p>
            <a:pPr lvl="1">
              <a:buFont typeface="Arial"/>
              <a:buChar char="•"/>
            </a:pPr>
            <a:endParaRPr lang="en-US"/>
          </a:p>
        </p:txBody>
      </p:sp>
      <p:sp>
        <p:nvSpPr>
          <p:cNvPr id="4" name="Slide Number Placeholder 3">
            <a:extLst>
              <a:ext uri="{FF2B5EF4-FFF2-40B4-BE49-F238E27FC236}">
                <a16:creationId xmlns:a16="http://schemas.microsoft.com/office/drawing/2014/main" id="{887A74AD-9271-CDE1-5159-49C9C4E5F9BF}"/>
              </a:ext>
            </a:extLst>
          </p:cNvPr>
          <p:cNvSpPr>
            <a:spLocks noGrp="1"/>
          </p:cNvSpPr>
          <p:nvPr>
            <p:ph type="sldNum" sz="quarter" idx="5"/>
          </p:nvPr>
        </p:nvSpPr>
        <p:spPr/>
        <p:txBody>
          <a:bodyPr/>
          <a:lstStyle/>
          <a:p>
            <a:fld id="{B9E955E6-E1E0-41CC-9F86-701C19293F43}" type="slidenum">
              <a:rPr lang="en-US" smtClean="0"/>
              <a:t>12</a:t>
            </a:fld>
            <a:endParaRPr lang="en-US"/>
          </a:p>
        </p:txBody>
      </p:sp>
    </p:spTree>
    <p:extLst>
      <p:ext uri="{BB962C8B-B14F-4D97-AF65-F5344CB8AC3E}">
        <p14:creationId xmlns:p14="http://schemas.microsoft.com/office/powerpoint/2010/main" val="361420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5CFD3-7A44-E60A-970C-68D42E58B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904D5-8C71-4769-6640-E3B0FB295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5B0F3-0E22-40BE-4FC7-BCAA368D0671}"/>
              </a:ext>
            </a:extLst>
          </p:cNvPr>
          <p:cNvSpPr>
            <a:spLocks noGrp="1"/>
          </p:cNvSpPr>
          <p:nvPr>
            <p:ph type="body" idx="1"/>
          </p:nvPr>
        </p:nvSpPr>
        <p:spPr/>
        <p:txBody>
          <a:bodyPr/>
          <a:lstStyle/>
          <a:p>
            <a:endParaRPr lang="en-US" b="1">
              <a:latin typeface="Calibri"/>
              <a:ea typeface="Calibri"/>
              <a:cs typeface="Calibri"/>
            </a:endParaRPr>
          </a:p>
        </p:txBody>
      </p:sp>
      <p:sp>
        <p:nvSpPr>
          <p:cNvPr id="4" name="Slide Number Placeholder 3">
            <a:extLst>
              <a:ext uri="{FF2B5EF4-FFF2-40B4-BE49-F238E27FC236}">
                <a16:creationId xmlns:a16="http://schemas.microsoft.com/office/drawing/2014/main" id="{A8ADBF4A-5E66-5132-778B-7998345250BD}"/>
              </a:ext>
            </a:extLst>
          </p:cNvPr>
          <p:cNvSpPr>
            <a:spLocks noGrp="1"/>
          </p:cNvSpPr>
          <p:nvPr>
            <p:ph type="sldNum" sz="quarter" idx="5"/>
          </p:nvPr>
        </p:nvSpPr>
        <p:spPr/>
        <p:txBody>
          <a:bodyPr/>
          <a:lstStyle/>
          <a:p>
            <a:fld id="{D2BE099F-24DA-44CD-8A38-62ADFA6BC74C}" type="slidenum">
              <a:rPr lang="en-US" smtClean="0"/>
              <a:t>13</a:t>
            </a:fld>
            <a:endParaRPr lang="en-US"/>
          </a:p>
        </p:txBody>
      </p:sp>
    </p:spTree>
    <p:extLst>
      <p:ext uri="{BB962C8B-B14F-4D97-AF65-F5344CB8AC3E}">
        <p14:creationId xmlns:p14="http://schemas.microsoft.com/office/powerpoint/2010/main" val="404971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11.jpeg"/><Relationship Id="rId16" Type="http://schemas.openxmlformats.org/officeDocument/2006/relationships/image" Target="../media/image23.svg"/><Relationship Id="rId1" Type="http://schemas.openxmlformats.org/officeDocument/2006/relationships/slideMaster" Target="../slideMasters/slideMaster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6.svg"/><Relationship Id="rId9" Type="http://schemas.openxmlformats.org/officeDocument/2006/relationships/image" Target="../media/image16.png"/><Relationship Id="rId14" Type="http://schemas.openxmlformats.org/officeDocument/2006/relationships/image" Target="../media/image21.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jpeg"/><Relationship Id="rId16" Type="http://schemas.openxmlformats.org/officeDocument/2006/relationships/image" Target="../media/image38.svg"/><Relationship Id="rId1" Type="http://schemas.openxmlformats.org/officeDocument/2006/relationships/slideMaster" Target="../slideMasters/slideMaster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1.svg"/><Relationship Id="rId5" Type="http://schemas.openxmlformats.org/officeDocument/2006/relationships/image" Target="../media/image37.png"/><Relationship Id="rId4" Type="http://schemas.openxmlformats.org/officeDocument/2006/relationships/image" Target="../media/image40.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984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787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722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Resilient EV Charging and Minimizing Grid Impact</a:t>
            </a:r>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717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446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rgbClr val="00446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3169FF1-9C5D-48C5-AB1A-037DC64D3863}"/>
              </a:ext>
            </a:extLst>
          </p:cNvPr>
          <p:cNvSpPr>
            <a:spLocks noGrp="1"/>
          </p:cNvSpPr>
          <p:nvPr>
            <p:ph type="ftr" sz="quarter" idx="15"/>
          </p:nvPr>
        </p:nvSpPr>
        <p:spPr/>
        <p:txBody>
          <a:bodyPr/>
          <a:lstStyle/>
          <a:p>
            <a:r>
              <a:rPr lang="en-US"/>
              <a:t>NCTCOG Presentation</a:t>
            </a:r>
          </a:p>
        </p:txBody>
      </p:sp>
      <p:sp>
        <p:nvSpPr>
          <p:cNvPr id="5" name="Slide Number Placeholder 4">
            <a:extLst>
              <a:ext uri="{FF2B5EF4-FFF2-40B4-BE49-F238E27FC236}">
                <a16:creationId xmlns:a16="http://schemas.microsoft.com/office/drawing/2014/main" id="{00CE1278-04D6-4F12-83C2-B28C18BD03F4}"/>
              </a:ext>
            </a:extLst>
          </p:cNvPr>
          <p:cNvSpPr>
            <a:spLocks noGrp="1"/>
          </p:cNvSpPr>
          <p:nvPr>
            <p:ph type="sldNum" sz="quarter" idx="16"/>
          </p:nvPr>
        </p:nvSpPr>
        <p:spPr/>
        <p:txBody>
          <a:bodyPr/>
          <a:lstStyle/>
          <a:p>
            <a:fld id="{F7B4771B-AE04-41F8-8441-EC7D184086A2}" type="slidenum">
              <a:rPr lang="en-US" smtClean="0"/>
              <a:pPr/>
              <a:t>‹#›</a:t>
            </a:fld>
            <a:endParaRPr lang="en-US"/>
          </a:p>
        </p:txBody>
      </p:sp>
      <p:sp>
        <p:nvSpPr>
          <p:cNvPr id="6" name="Title 1">
            <a:extLst>
              <a:ext uri="{FF2B5EF4-FFF2-40B4-BE49-F238E27FC236}">
                <a16:creationId xmlns:a16="http://schemas.microsoft.com/office/drawing/2014/main" id="{EFEAF278-7C2E-FFA2-7A25-14A15AB3D395}"/>
              </a:ext>
            </a:extLst>
          </p:cNvPr>
          <p:cNvSpPr>
            <a:spLocks noGrp="1"/>
          </p:cNvSpPr>
          <p:nvPr>
            <p:ph type="title" hasCustomPrompt="1"/>
          </p:nvPr>
        </p:nvSpPr>
        <p:spPr>
          <a:xfrm>
            <a:off x="838200" y="536575"/>
            <a:ext cx="10515600" cy="682625"/>
          </a:xfrm>
        </p:spPr>
        <p:txBody>
          <a:bodyPr/>
          <a:lstStyle>
            <a:lvl1pPr>
              <a:defRPr>
                <a:solidFill>
                  <a:srgbClr val="00446A"/>
                </a:solidFill>
                <a:latin typeface="+mj-lt"/>
              </a:defRPr>
            </a:lvl1pPr>
          </a:lstStyle>
          <a:p>
            <a:r>
              <a:rPr lang="en-US"/>
              <a:t>SLIDE TITLE</a:t>
            </a:r>
          </a:p>
        </p:txBody>
      </p:sp>
    </p:spTree>
    <p:extLst>
      <p:ext uri="{BB962C8B-B14F-4D97-AF65-F5344CB8AC3E}">
        <p14:creationId xmlns:p14="http://schemas.microsoft.com/office/powerpoint/2010/main" val="3375592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mj-lt"/>
              </a:defRPr>
            </a:lvl1pPr>
          </a:lstStyle>
          <a:p>
            <a:r>
              <a:rPr lang="en-US"/>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659478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Section Divi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D520AB-ACA4-4AEF-8866-0995A3FCA51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84A6072F-74CE-41B7-B6F0-17C3A851785D}"/>
              </a:ext>
            </a:extLst>
          </p:cNvPr>
          <p:cNvSpPr>
            <a:spLocks noGrp="1"/>
          </p:cNvSpPr>
          <p:nvPr>
            <p:ph type="title" hasCustomPrompt="1"/>
          </p:nvPr>
        </p:nvSpPr>
        <p:spPr>
          <a:xfrm>
            <a:off x="838200" y="2766218"/>
            <a:ext cx="10515600" cy="1325563"/>
          </a:xfrm>
        </p:spPr>
        <p:txBody>
          <a:bodyPr/>
          <a:lstStyle>
            <a:lvl1pPr algn="ctr">
              <a:defRPr>
                <a:solidFill>
                  <a:schemeClr val="tx2"/>
                </a:solidFill>
                <a:latin typeface="Lato Bold" panose="020F0802020204030203" pitchFamily="34" charset="0"/>
              </a:defRPr>
            </a:lvl1pPr>
          </a:lstStyle>
          <a:p>
            <a:r>
              <a:rPr lang="en-US"/>
              <a:t>SECTION DIVIDER</a:t>
            </a:r>
          </a:p>
        </p:txBody>
      </p:sp>
    </p:spTree>
    <p:extLst>
      <p:ext uri="{BB962C8B-B14F-4D97-AF65-F5344CB8AC3E}">
        <p14:creationId xmlns:p14="http://schemas.microsoft.com/office/powerpoint/2010/main" val="935444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a:p>
            <a:pPr lvl="0"/>
            <a:endParaRPr lang="en-US"/>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a:p>
            <a:pPr lvl="0"/>
            <a:endParaRPr lang="en-US"/>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SUBHEADER</a:t>
            </a:r>
          </a:p>
          <a:p>
            <a:pPr lvl="0"/>
            <a:endParaRPr lang="en-US"/>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SUBHEADER</a:t>
            </a:r>
          </a:p>
          <a:p>
            <a:pPr lvl="0"/>
            <a:endParaRPr lang="en-US"/>
          </a:p>
        </p:txBody>
      </p:sp>
      <p:sp>
        <p:nvSpPr>
          <p:cNvPr id="2" name="Footer Placeholder 1">
            <a:extLst>
              <a:ext uri="{FF2B5EF4-FFF2-40B4-BE49-F238E27FC236}">
                <a16:creationId xmlns:a16="http://schemas.microsoft.com/office/drawing/2014/main" id="{DE4CC868-B627-4AB4-985E-CDF3B0D8D7F0}"/>
              </a:ext>
            </a:extLst>
          </p:cNvPr>
          <p:cNvSpPr>
            <a:spLocks noGrp="1"/>
          </p:cNvSpPr>
          <p:nvPr>
            <p:ph type="ftr" sz="quarter" idx="18"/>
          </p:nvPr>
        </p:nvSpPr>
        <p:spPr/>
        <p:txBody>
          <a:bodyPr/>
          <a:lstStyle/>
          <a:p>
            <a:r>
              <a:rPr lang="en-US"/>
              <a:t>Long-Term Texas EV Infrastructure  Strategic Plan Workshop</a:t>
            </a:r>
          </a:p>
        </p:txBody>
      </p:sp>
      <p:sp>
        <p:nvSpPr>
          <p:cNvPr id="3" name="Slide Number Placeholder 2">
            <a:extLst>
              <a:ext uri="{FF2B5EF4-FFF2-40B4-BE49-F238E27FC236}">
                <a16:creationId xmlns:a16="http://schemas.microsoft.com/office/drawing/2014/main" id="{7456AF83-BBD7-488A-A8A5-2C5D296729B5}"/>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745214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Resilient EV Charging and Minimizing Grid Impact</a:t>
            </a:r>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636747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0">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0">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NCTCOG Presentation</a:t>
            </a:r>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62131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2114052"/>
            <a:ext cx="10515600" cy="1456461"/>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53666ADF-4352-4DC6-AAB3-FFA789164D90}"/>
              </a:ext>
            </a:extLst>
          </p:cNvPr>
          <p:cNvSpPr>
            <a:spLocks noGrp="1"/>
          </p:cNvSpPr>
          <p:nvPr>
            <p:ph idx="13"/>
          </p:nvPr>
        </p:nvSpPr>
        <p:spPr>
          <a:xfrm>
            <a:off x="838200" y="4382634"/>
            <a:ext cx="10515600" cy="1456461"/>
          </a:xfrm>
        </p:spPr>
        <p:txBody>
          <a:bodyPr/>
          <a:lstStyle>
            <a:lvl1pPr marL="0" indent="0">
              <a:buNone/>
              <a:defRPr>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81773292-416A-4DC5-8618-C851CEA95468}"/>
              </a:ext>
            </a:extLst>
          </p:cNvPr>
          <p:cNvSpPr txBox="1">
            <a:spLocks/>
          </p:cNvSpPr>
          <p:nvPr userDrawn="1"/>
        </p:nvSpPr>
        <p:spPr>
          <a:xfrm>
            <a:off x="838200" y="1470568"/>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800">
                <a:solidFill>
                  <a:schemeClr val="bg1"/>
                </a:solidFill>
                <a:latin typeface="+mj-lt"/>
              </a:rPr>
              <a:t>SUBHEADER</a:t>
            </a:r>
          </a:p>
        </p:txBody>
      </p:sp>
      <p:sp>
        <p:nvSpPr>
          <p:cNvPr id="4" name="Title 1">
            <a:extLst>
              <a:ext uri="{FF2B5EF4-FFF2-40B4-BE49-F238E27FC236}">
                <a16:creationId xmlns:a16="http://schemas.microsoft.com/office/drawing/2014/main" id="{0F4B1653-56A7-4002-98AD-9A7970A7FCF2}"/>
              </a:ext>
            </a:extLst>
          </p:cNvPr>
          <p:cNvSpPr txBox="1">
            <a:spLocks/>
          </p:cNvSpPr>
          <p:nvPr userDrawn="1"/>
        </p:nvSpPr>
        <p:spPr>
          <a:xfrm>
            <a:off x="838200" y="3677670"/>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800">
                <a:solidFill>
                  <a:schemeClr val="bg1"/>
                </a:solidFill>
                <a:latin typeface="+mj-lt"/>
              </a:rPr>
              <a:t>SUBHEADER</a:t>
            </a:r>
          </a:p>
        </p:txBody>
      </p:sp>
      <p:sp>
        <p:nvSpPr>
          <p:cNvPr id="10" name="Footer Placeholder 9">
            <a:extLst>
              <a:ext uri="{FF2B5EF4-FFF2-40B4-BE49-F238E27FC236}">
                <a16:creationId xmlns:a16="http://schemas.microsoft.com/office/drawing/2014/main" id="{B687AB43-29F4-4031-BEBE-CB014064AC45}"/>
              </a:ext>
            </a:extLst>
          </p:cNvPr>
          <p:cNvSpPr>
            <a:spLocks noGrp="1"/>
          </p:cNvSpPr>
          <p:nvPr>
            <p:ph type="ftr" sz="quarter" idx="14"/>
          </p:nvPr>
        </p:nvSpPr>
        <p:spPr/>
        <p:txBody>
          <a:bodyPr/>
          <a:lstStyle/>
          <a:p>
            <a:r>
              <a:rPr lang="en-US"/>
              <a:t>NCTCOG Presentation</a:t>
            </a:r>
          </a:p>
        </p:txBody>
      </p:sp>
      <p:sp>
        <p:nvSpPr>
          <p:cNvPr id="11" name="Slide Number Placeholder 10">
            <a:extLst>
              <a:ext uri="{FF2B5EF4-FFF2-40B4-BE49-F238E27FC236}">
                <a16:creationId xmlns:a16="http://schemas.microsoft.com/office/drawing/2014/main" id="{532FAC0E-BC73-4574-8AFE-D7A4E766B2B9}"/>
              </a:ext>
            </a:extLst>
          </p:cNvPr>
          <p:cNvSpPr>
            <a:spLocks noGrp="1"/>
          </p:cNvSpPr>
          <p:nvPr>
            <p:ph type="sldNum" sz="quarter" idx="15"/>
          </p:nvPr>
        </p:nvSpPr>
        <p:spPr/>
        <p:txBody>
          <a:bodyPr/>
          <a:lstStyle/>
          <a:p>
            <a:fld id="{F7B4771B-AE04-41F8-8441-EC7D184086A2}" type="slidenum">
              <a:rPr lang="en-US" smtClean="0"/>
              <a:pPr/>
              <a:t>‹#›</a:t>
            </a:fld>
            <a:endParaRPr lang="en-US"/>
          </a:p>
        </p:txBody>
      </p:sp>
      <p:sp>
        <p:nvSpPr>
          <p:cNvPr id="5" name="Title 1">
            <a:extLst>
              <a:ext uri="{FF2B5EF4-FFF2-40B4-BE49-F238E27FC236}">
                <a16:creationId xmlns:a16="http://schemas.microsoft.com/office/drawing/2014/main" id="{34214957-3821-8319-89F8-4AA4E6196397}"/>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Tree>
    <p:extLst>
      <p:ext uri="{BB962C8B-B14F-4D97-AF65-F5344CB8AC3E}">
        <p14:creationId xmlns:p14="http://schemas.microsoft.com/office/powerpoint/2010/main" val="5448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1431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446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1617663"/>
            <a:ext cx="10515600"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rgbClr val="FFC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738789-F524-4828-BC27-9D4E4246A160}"/>
              </a:ext>
            </a:extLst>
          </p:cNvPr>
          <p:cNvSpPr>
            <a:spLocks noGrp="1"/>
          </p:cNvSpPr>
          <p:nvPr>
            <p:ph type="ftr" sz="quarter" idx="10"/>
          </p:nvPr>
        </p:nvSpPr>
        <p:spPr/>
        <p:txBody>
          <a:bodyPr/>
          <a:lstStyle/>
          <a:p>
            <a:r>
              <a:rPr lang="en-US"/>
              <a:t>NCTCOG Presentation</a:t>
            </a:r>
          </a:p>
        </p:txBody>
      </p:sp>
      <p:sp>
        <p:nvSpPr>
          <p:cNvPr id="7" name="Slide Number Placeholder 6">
            <a:extLst>
              <a:ext uri="{FF2B5EF4-FFF2-40B4-BE49-F238E27FC236}">
                <a16:creationId xmlns:a16="http://schemas.microsoft.com/office/drawing/2014/main" id="{D37AA331-D59D-4888-A008-D84E46F79BD3}"/>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5" name="Title 1">
            <a:extLst>
              <a:ext uri="{FF2B5EF4-FFF2-40B4-BE49-F238E27FC236}">
                <a16:creationId xmlns:a16="http://schemas.microsoft.com/office/drawing/2014/main" id="{EDB9A7A9-7AB5-E79B-950D-E41C3D3B0E45}"/>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Tree>
    <p:extLst>
      <p:ext uri="{BB962C8B-B14F-4D97-AF65-F5344CB8AC3E}">
        <p14:creationId xmlns:p14="http://schemas.microsoft.com/office/powerpoint/2010/main" val="1273054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0044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normAutofit/>
          </a:bodyPr>
          <a:lstStyle>
            <a:lvl1pPr marL="0" indent="0">
              <a:buNone/>
              <a:defRPr sz="28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TITLE</a:t>
            </a:r>
            <a:endParaRPr lang="en-US"/>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D32AF2BF-58AC-4B8A-A9F6-00A06A200822}"/>
              </a:ext>
            </a:extLst>
          </p:cNvPr>
          <p:cNvCxnSpPr/>
          <p:nvPr userDrawn="1"/>
        </p:nvCxnSpPr>
        <p:spPr>
          <a:xfrm>
            <a:off x="838200" y="6184900"/>
            <a:ext cx="10515600"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Footer Placeholder 1">
            <a:extLst>
              <a:ext uri="{FF2B5EF4-FFF2-40B4-BE49-F238E27FC236}">
                <a16:creationId xmlns:a16="http://schemas.microsoft.com/office/drawing/2014/main" id="{EE0383DF-60EB-45B3-99B3-7BA142338F94}"/>
              </a:ext>
            </a:extLst>
          </p:cNvPr>
          <p:cNvSpPr>
            <a:spLocks noGrp="1"/>
          </p:cNvSpPr>
          <p:nvPr>
            <p:ph type="ftr" sz="quarter" idx="15"/>
          </p:nvPr>
        </p:nvSpPr>
        <p:spPr/>
        <p:txBody>
          <a:bodyPr/>
          <a:lstStyle/>
          <a:p>
            <a:r>
              <a:rPr lang="en-US"/>
              <a:t>NCTCOG Presentation</a:t>
            </a:r>
          </a:p>
        </p:txBody>
      </p:sp>
      <p:sp>
        <p:nvSpPr>
          <p:cNvPr id="5" name="Slide Number Placeholder 4">
            <a:extLst>
              <a:ext uri="{FF2B5EF4-FFF2-40B4-BE49-F238E27FC236}">
                <a16:creationId xmlns:a16="http://schemas.microsoft.com/office/drawing/2014/main" id="{868B4C3B-F137-4638-83C9-1BFA696BFB14}"/>
              </a:ext>
            </a:extLst>
          </p:cNvPr>
          <p:cNvSpPr>
            <a:spLocks noGrp="1"/>
          </p:cNvSpPr>
          <p:nvPr>
            <p:ph type="sldNum" sz="quarter" idx="16"/>
          </p:nvPr>
        </p:nvSpPr>
        <p:spPr/>
        <p:txBody>
          <a:bodyPr/>
          <a:lstStyle/>
          <a:p>
            <a:fld id="{F7B4771B-AE04-41F8-8441-EC7D184086A2}" type="slidenum">
              <a:rPr lang="en-US" smtClean="0"/>
              <a:pPr/>
              <a:t>‹#›</a:t>
            </a:fld>
            <a:endParaRPr lang="en-US"/>
          </a:p>
        </p:txBody>
      </p:sp>
      <p:sp>
        <p:nvSpPr>
          <p:cNvPr id="6" name="Title 1">
            <a:extLst>
              <a:ext uri="{FF2B5EF4-FFF2-40B4-BE49-F238E27FC236}">
                <a16:creationId xmlns:a16="http://schemas.microsoft.com/office/drawing/2014/main" id="{B9CD7FF9-9C42-EEBF-33D0-383216E9CB38}"/>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Tree>
    <p:extLst>
      <p:ext uri="{BB962C8B-B14F-4D97-AF65-F5344CB8AC3E}">
        <p14:creationId xmlns:p14="http://schemas.microsoft.com/office/powerpoint/2010/main" val="425191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00446A"/>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chemeClr val="bg1"/>
                </a:solidFill>
                <a:latin typeface="+mj-lt"/>
              </a:defRPr>
            </a:lvl1pPr>
          </a:lstStyle>
          <a:p>
            <a:pPr lvl="0"/>
            <a:r>
              <a:rPr lang="en-US"/>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chemeClr val="bg1"/>
                </a:solidFill>
                <a:latin typeface="+mj-lt"/>
              </a:defRPr>
            </a:lvl1pPr>
          </a:lstStyle>
          <a:p>
            <a:pPr lvl="0"/>
            <a:r>
              <a:rPr lang="en-US"/>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chemeClr val="bg1"/>
                </a:solidFill>
                <a:latin typeface="+mj-lt"/>
              </a:defRPr>
            </a:lvl1pPr>
          </a:lstStyle>
          <a:p>
            <a:pPr lvl="0"/>
            <a:r>
              <a:rPr lang="en-US"/>
              <a:t>TITLE</a:t>
            </a:r>
          </a:p>
        </p:txBody>
      </p:sp>
      <p:sp>
        <p:nvSpPr>
          <p:cNvPr id="2" name="Footer Placeholder 1">
            <a:extLst>
              <a:ext uri="{FF2B5EF4-FFF2-40B4-BE49-F238E27FC236}">
                <a16:creationId xmlns:a16="http://schemas.microsoft.com/office/drawing/2014/main" id="{6E93DF98-CD98-4EE7-AF89-1383E497C348}"/>
              </a:ext>
            </a:extLst>
          </p:cNvPr>
          <p:cNvSpPr>
            <a:spLocks noGrp="1"/>
          </p:cNvSpPr>
          <p:nvPr>
            <p:ph type="ftr" sz="quarter" idx="18"/>
          </p:nvPr>
        </p:nvSpPr>
        <p:spPr/>
        <p:txBody>
          <a:bodyPr/>
          <a:lstStyle/>
          <a:p>
            <a:r>
              <a:rPr lang="en-US"/>
              <a:t>NCTCOG Presentation</a:t>
            </a:r>
          </a:p>
        </p:txBody>
      </p:sp>
      <p:sp>
        <p:nvSpPr>
          <p:cNvPr id="3" name="Slide Number Placeholder 2">
            <a:extLst>
              <a:ext uri="{FF2B5EF4-FFF2-40B4-BE49-F238E27FC236}">
                <a16:creationId xmlns:a16="http://schemas.microsoft.com/office/drawing/2014/main" id="{54A71E64-CD64-4289-B1B4-D0CCA10FA17F}"/>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58397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mj-lt"/>
              </a:defRPr>
            </a:lvl1pPr>
          </a:lstStyle>
          <a:p>
            <a:r>
              <a:rPr lang="en-US"/>
              <a:t>CLICK TO EDIT MASTER TITLE STYLE</a:t>
            </a:r>
          </a:p>
        </p:txBody>
      </p:sp>
      <p:sp>
        <p:nvSpPr>
          <p:cNvPr id="3" name="Footer Placeholder 2">
            <a:extLst>
              <a:ext uri="{FF2B5EF4-FFF2-40B4-BE49-F238E27FC236}">
                <a16:creationId xmlns:a16="http://schemas.microsoft.com/office/drawing/2014/main" id="{6AB72668-67C8-4E63-9956-66D8B8EE1142}"/>
              </a:ext>
            </a:extLst>
          </p:cNvPr>
          <p:cNvSpPr>
            <a:spLocks noGrp="1"/>
          </p:cNvSpPr>
          <p:nvPr>
            <p:ph type="ftr" sz="quarter" idx="10"/>
          </p:nvPr>
        </p:nvSpPr>
        <p:spPr/>
        <p:txBody>
          <a:bodyPr/>
          <a:lstStyle/>
          <a:p>
            <a:r>
              <a:rPr lang="en-US"/>
              <a:t>NCTCOG Presentation</a:t>
            </a:r>
          </a:p>
        </p:txBody>
      </p:sp>
      <p:sp>
        <p:nvSpPr>
          <p:cNvPr id="4" name="Slide Number Placeholder 3">
            <a:extLst>
              <a:ext uri="{FF2B5EF4-FFF2-40B4-BE49-F238E27FC236}">
                <a16:creationId xmlns:a16="http://schemas.microsoft.com/office/drawing/2014/main" id="{5148B7ED-DE02-437B-87EC-86D5731934A8}"/>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337045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mj-lt"/>
              </a:defRPr>
            </a:lvl1pPr>
          </a:lstStyle>
          <a:p>
            <a:r>
              <a:rPr lang="en-US"/>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a:p>
            <a:pPr lvl="0"/>
            <a:endParaRPr lang="en-US"/>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a:p>
            <a:pPr lvl="0"/>
            <a:endParaRPr lang="en-US"/>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noAutofit/>
          </a:bodyPr>
          <a:lstStyle>
            <a:lvl1pPr marL="0" indent="0">
              <a:buNone/>
              <a:defRPr sz="28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SUBHEADER</a:t>
            </a:r>
          </a:p>
          <a:p>
            <a:pPr lvl="0"/>
            <a:endParaRPr lang="en-US"/>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noAutofit/>
          </a:bodyPr>
          <a:lstStyle>
            <a:lvl1pPr marL="0" indent="0">
              <a:buNone/>
              <a:defRPr sz="28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SUBHEADER</a:t>
            </a:r>
          </a:p>
          <a:p>
            <a:pPr lvl="0"/>
            <a:endParaRPr lang="en-US"/>
          </a:p>
        </p:txBody>
      </p:sp>
      <p:sp>
        <p:nvSpPr>
          <p:cNvPr id="2" name="Footer Placeholder 2">
            <a:extLst>
              <a:ext uri="{FF2B5EF4-FFF2-40B4-BE49-F238E27FC236}">
                <a16:creationId xmlns:a16="http://schemas.microsoft.com/office/drawing/2014/main" id="{972C5182-F31A-F4B2-94D3-2FE3199E7337}"/>
              </a:ext>
            </a:extLst>
          </p:cNvPr>
          <p:cNvSpPr>
            <a:spLocks noGrp="1"/>
          </p:cNvSpPr>
          <p:nvPr>
            <p:ph type="ftr" sz="quarter" idx="10"/>
          </p:nvPr>
        </p:nvSpPr>
        <p:spPr>
          <a:xfrm>
            <a:off x="1593410" y="6356350"/>
            <a:ext cx="3359590" cy="365125"/>
          </a:xfrm>
        </p:spPr>
        <p:txBody>
          <a:bodyPr/>
          <a:lstStyle/>
          <a:p>
            <a:r>
              <a:rPr lang="en-US"/>
              <a:t>NCTCOG Presentation</a:t>
            </a:r>
          </a:p>
        </p:txBody>
      </p:sp>
      <p:sp>
        <p:nvSpPr>
          <p:cNvPr id="3" name="Slide Number Placeholder 3">
            <a:extLst>
              <a:ext uri="{FF2B5EF4-FFF2-40B4-BE49-F238E27FC236}">
                <a16:creationId xmlns:a16="http://schemas.microsoft.com/office/drawing/2014/main" id="{065F166C-64E5-DF55-970A-EA3EE05263BF}"/>
              </a:ext>
            </a:extLst>
          </p:cNvPr>
          <p:cNvSpPr>
            <a:spLocks noGrp="1"/>
          </p:cNvSpPr>
          <p:nvPr>
            <p:ph type="sldNum" sz="quarter" idx="11"/>
          </p:nvPr>
        </p:nvSpPr>
        <p:spPr>
          <a:xfrm>
            <a:off x="8610600" y="6356350"/>
            <a:ext cx="2743200" cy="365125"/>
          </a:xfrm>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170207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lank">
    <p:bg>
      <p:bgPr>
        <a:solidFill>
          <a:srgbClr val="00446A"/>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212560266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D1889010-E652-4594-A12C-B3E0EBB164A0}"/>
              </a:ext>
            </a:extLst>
          </p:cNvPr>
          <p:cNvSpPr>
            <a:spLocks noGrp="1"/>
          </p:cNvSpPr>
          <p:nvPr>
            <p:ph idx="13"/>
          </p:nvPr>
        </p:nvSpPr>
        <p:spPr>
          <a:xfrm>
            <a:off x="6550090" y="5656829"/>
            <a:ext cx="4114799" cy="243870"/>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7852C67F-6BF5-4BB4-94E3-44179F075C2E}"/>
              </a:ext>
            </a:extLst>
          </p:cNvPr>
          <p:cNvSpPr>
            <a:spLocks noGrp="1"/>
          </p:cNvSpPr>
          <p:nvPr>
            <p:ph idx="14"/>
          </p:nvPr>
        </p:nvSpPr>
        <p:spPr>
          <a:xfrm>
            <a:off x="1636746" y="5656829"/>
            <a:ext cx="4114799" cy="297883"/>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mj-lt"/>
              </a:defRPr>
            </a:lvl1pPr>
          </a:lstStyle>
          <a:p>
            <a:r>
              <a:rPr lang="en-US"/>
              <a:t>CLICK TO EDIT MASTER TITLE STYLE</a:t>
            </a:r>
          </a:p>
        </p:txBody>
      </p:sp>
      <p:sp>
        <p:nvSpPr>
          <p:cNvPr id="12" name="Chart Placeholder 20">
            <a:extLst>
              <a:ext uri="{FF2B5EF4-FFF2-40B4-BE49-F238E27FC236}">
                <a16:creationId xmlns:a16="http://schemas.microsoft.com/office/drawing/2014/main" id="{B6AA9188-DF0D-4DA2-A54F-6817D4D583D8}"/>
              </a:ext>
            </a:extLst>
          </p:cNvPr>
          <p:cNvSpPr>
            <a:spLocks noGrp="1"/>
          </p:cNvSpPr>
          <p:nvPr>
            <p:ph type="chart" sz="quarter" idx="15"/>
          </p:nvPr>
        </p:nvSpPr>
        <p:spPr>
          <a:xfrm>
            <a:off x="1367971" y="1449387"/>
            <a:ext cx="4743450" cy="3989388"/>
          </a:xfrm>
        </p:spPr>
        <p:txBody>
          <a:bodyPr/>
          <a:lstStyle/>
          <a:p>
            <a:endParaRPr lang="en-US"/>
          </a:p>
        </p:txBody>
      </p:sp>
      <p:sp>
        <p:nvSpPr>
          <p:cNvPr id="15" name="Chart Placeholder 20">
            <a:extLst>
              <a:ext uri="{FF2B5EF4-FFF2-40B4-BE49-F238E27FC236}">
                <a16:creationId xmlns:a16="http://schemas.microsoft.com/office/drawing/2014/main" id="{18EF15A2-4338-4703-8942-A6E9EC4E1560}"/>
              </a:ext>
            </a:extLst>
          </p:cNvPr>
          <p:cNvSpPr>
            <a:spLocks noGrp="1"/>
          </p:cNvSpPr>
          <p:nvPr>
            <p:ph type="chart" sz="quarter" idx="16"/>
          </p:nvPr>
        </p:nvSpPr>
        <p:spPr>
          <a:xfrm>
            <a:off x="6235764" y="1459108"/>
            <a:ext cx="4743450" cy="3989388"/>
          </a:xfrm>
        </p:spPr>
        <p:txBody>
          <a:bodyPr/>
          <a:lstStyle/>
          <a:p>
            <a:endParaRPr lang="en-US"/>
          </a:p>
        </p:txBody>
      </p:sp>
      <p:sp>
        <p:nvSpPr>
          <p:cNvPr id="3" name="Footer Placeholder 2">
            <a:extLst>
              <a:ext uri="{FF2B5EF4-FFF2-40B4-BE49-F238E27FC236}">
                <a16:creationId xmlns:a16="http://schemas.microsoft.com/office/drawing/2014/main" id="{2E7E83F7-797F-4558-8BB0-2C9FC416BBCD}"/>
              </a:ext>
            </a:extLst>
          </p:cNvPr>
          <p:cNvSpPr>
            <a:spLocks noGrp="1"/>
          </p:cNvSpPr>
          <p:nvPr>
            <p:ph type="ftr" sz="quarter" idx="17"/>
          </p:nvPr>
        </p:nvSpPr>
        <p:spPr/>
        <p:txBody>
          <a:bodyPr/>
          <a:lstStyle/>
          <a:p>
            <a:r>
              <a:rPr lang="en-US"/>
              <a:t>NCTCOG Presentation</a:t>
            </a:r>
          </a:p>
        </p:txBody>
      </p:sp>
      <p:sp>
        <p:nvSpPr>
          <p:cNvPr id="4" name="Slide Number Placeholder 3">
            <a:extLst>
              <a:ext uri="{FF2B5EF4-FFF2-40B4-BE49-F238E27FC236}">
                <a16:creationId xmlns:a16="http://schemas.microsoft.com/office/drawing/2014/main" id="{C69EFE2B-B635-4BC8-BD44-E28E07BAC41B}"/>
              </a:ext>
            </a:extLst>
          </p:cNvPr>
          <p:cNvSpPr>
            <a:spLocks noGrp="1"/>
          </p:cNvSpPr>
          <p:nvPr>
            <p:ph type="sldNum" sz="quarter" idx="18"/>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412710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mn-lt"/>
                <a:ea typeface="Lato" panose="020F0502020204030203" pitchFamily="34" charset="0"/>
                <a:cs typeface="Lato" panose="020F0502020204030203" pitchFamily="34" charset="0"/>
              </a:defRPr>
            </a:lvl1pPr>
            <a:lvl2pPr marL="457200" indent="0">
              <a:buNone/>
              <a:defRPr>
                <a:solidFill>
                  <a:schemeClr val="bg1"/>
                </a:solidFill>
                <a:latin typeface="+mn-lt"/>
              </a:defRPr>
            </a:lvl2pPr>
            <a:lvl3pPr marL="914400" indent="0">
              <a:buNone/>
              <a:defRPr>
                <a:solidFill>
                  <a:srgbClr val="FFC000"/>
                </a:solidFill>
                <a:latin typeface="+mn-lt"/>
              </a:defRPr>
            </a:lvl3pPr>
            <a:lvl4pPr marL="1371600" indent="0">
              <a:buNone/>
              <a:defRPr>
                <a:solidFill>
                  <a:schemeClr val="bg1"/>
                </a:solidFill>
                <a:latin typeface="+mn-lt"/>
              </a:defRPr>
            </a:lvl4pPr>
            <a:lvl5pPr marL="1828800" indent="0">
              <a:buNone/>
              <a:defRPr>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
        <p:nvSpPr>
          <p:cNvPr id="4" name="Title 1">
            <a:extLst>
              <a:ext uri="{FF2B5EF4-FFF2-40B4-BE49-F238E27FC236}">
                <a16:creationId xmlns:a16="http://schemas.microsoft.com/office/drawing/2014/main" id="{D10E90B8-45F9-43ED-A2E1-E3D8D1363B11}"/>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Tree>
    <p:extLst>
      <p:ext uri="{BB962C8B-B14F-4D97-AF65-F5344CB8AC3E}">
        <p14:creationId xmlns:p14="http://schemas.microsoft.com/office/powerpoint/2010/main" val="2978145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
        <p:nvSpPr>
          <p:cNvPr id="4" name="Title 1">
            <a:extLst>
              <a:ext uri="{FF2B5EF4-FFF2-40B4-BE49-F238E27FC236}">
                <a16:creationId xmlns:a16="http://schemas.microsoft.com/office/drawing/2014/main" id="{C64D03AB-E230-9FF1-D85C-F59E645D36FC}"/>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Tree>
    <p:extLst>
      <p:ext uri="{BB962C8B-B14F-4D97-AF65-F5344CB8AC3E}">
        <p14:creationId xmlns:p14="http://schemas.microsoft.com/office/powerpoint/2010/main" val="11409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0446A"/>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113179"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a:ln>
            <a:noFill/>
          </a:ln>
        </p:spPr>
        <p:txBody>
          <a:bodyPr>
            <a:noAutofit/>
          </a:bodyPr>
          <a:lstStyle>
            <a:lvl1pPr marL="0" indent="0" algn="ctr">
              <a:buNone/>
              <a:defRPr sz="6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100%</a:t>
            </a:r>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a:ln>
            <a:noFill/>
          </a:ln>
        </p:spPr>
        <p:txBody>
          <a:bodyPr>
            <a:noAutofit/>
          </a:bodyPr>
          <a:lstStyle>
            <a:lvl1pPr marL="0" indent="0" algn="ctr">
              <a:buNone/>
              <a:defRPr sz="6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a:ln>
            <a:noFill/>
          </a:ln>
        </p:spPr>
        <p:txBody>
          <a:bodyPr>
            <a:noAutofit/>
          </a:bodyPr>
          <a:lstStyle>
            <a:lvl1pPr marL="0" indent="0" algn="ctr">
              <a:buNone/>
              <a:defRPr sz="2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a:ln>
            <a:noFill/>
          </a:ln>
        </p:spPr>
        <p:txBody>
          <a:bodyPr>
            <a:noAutofit/>
          </a:bodyPr>
          <a:lstStyle>
            <a:lvl1pPr marL="0" indent="0" algn="ctr">
              <a:buNone/>
              <a:defRPr sz="6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5.5</a:t>
            </a:r>
          </a:p>
        </p:txBody>
      </p:sp>
      <p:sp>
        <p:nvSpPr>
          <p:cNvPr id="3" name="Footer Placeholder 2">
            <a:extLst>
              <a:ext uri="{FF2B5EF4-FFF2-40B4-BE49-F238E27FC236}">
                <a16:creationId xmlns:a16="http://schemas.microsoft.com/office/drawing/2014/main" id="{6A5F1F50-A513-4035-97DF-84A4B5B61D65}"/>
              </a:ext>
            </a:extLst>
          </p:cNvPr>
          <p:cNvSpPr>
            <a:spLocks noGrp="1"/>
          </p:cNvSpPr>
          <p:nvPr>
            <p:ph type="ftr" sz="quarter" idx="19"/>
          </p:nvPr>
        </p:nvSpPr>
        <p:spPr/>
        <p:txBody>
          <a:bodyPr/>
          <a:lstStyle/>
          <a:p>
            <a:r>
              <a:rPr lang="en-US"/>
              <a:t>NCTCOG Presentation</a:t>
            </a:r>
          </a:p>
        </p:txBody>
      </p:sp>
      <p:sp>
        <p:nvSpPr>
          <p:cNvPr id="4" name="Slide Number Placeholder 3">
            <a:extLst>
              <a:ext uri="{FF2B5EF4-FFF2-40B4-BE49-F238E27FC236}">
                <a16:creationId xmlns:a16="http://schemas.microsoft.com/office/drawing/2014/main" id="{7D4058E2-4BFA-4933-91E7-8A267DE131B9}"/>
              </a:ext>
            </a:extLst>
          </p:cNvPr>
          <p:cNvSpPr>
            <a:spLocks noGrp="1"/>
          </p:cNvSpPr>
          <p:nvPr>
            <p:ph type="sldNum" sz="quarter" idx="20"/>
          </p:nvPr>
        </p:nvSpPr>
        <p:spPr/>
        <p:txBody>
          <a:bodyPr/>
          <a:lstStyle/>
          <a:p>
            <a:fld id="{F7B4771B-AE04-41F8-8441-EC7D184086A2}" type="slidenum">
              <a:rPr lang="en-US" smtClean="0"/>
              <a:pPr/>
              <a:t>‹#›</a:t>
            </a:fld>
            <a:endParaRPr lang="en-US"/>
          </a:p>
        </p:txBody>
      </p:sp>
      <p:sp>
        <p:nvSpPr>
          <p:cNvPr id="7" name="Title 1">
            <a:extLst>
              <a:ext uri="{FF2B5EF4-FFF2-40B4-BE49-F238E27FC236}">
                <a16:creationId xmlns:a16="http://schemas.microsoft.com/office/drawing/2014/main" id="{39357F16-5B62-15DC-D12D-4D717BFFA70A}"/>
              </a:ext>
            </a:extLst>
          </p:cNvPr>
          <p:cNvSpPr>
            <a:spLocks noGrp="1"/>
          </p:cNvSpPr>
          <p:nvPr>
            <p:ph type="title" hasCustomPrompt="1"/>
          </p:nvPr>
        </p:nvSpPr>
        <p:spPr>
          <a:xfrm>
            <a:off x="838200" y="536575"/>
            <a:ext cx="10515600" cy="682625"/>
          </a:xfrm>
        </p:spPr>
        <p:txBody>
          <a:bodyPr/>
          <a:lstStyle>
            <a:lvl1pPr>
              <a:defRPr>
                <a:solidFill>
                  <a:schemeClr val="accent5"/>
                </a:solidFill>
                <a:latin typeface="+mj-lt"/>
              </a:defRPr>
            </a:lvl1pPr>
          </a:lstStyle>
          <a:p>
            <a:r>
              <a:rPr lang="en-US"/>
              <a:t>SLIDE TITLE</a:t>
            </a:r>
          </a:p>
        </p:txBody>
      </p:sp>
      <p:sp>
        <p:nvSpPr>
          <p:cNvPr id="8" name="Text Placeholder 4">
            <a:extLst>
              <a:ext uri="{FF2B5EF4-FFF2-40B4-BE49-F238E27FC236}">
                <a16:creationId xmlns:a16="http://schemas.microsoft.com/office/drawing/2014/main" id="{4AB2C439-8363-6A4E-D476-68BDDD734537}"/>
              </a:ext>
            </a:extLst>
          </p:cNvPr>
          <p:cNvSpPr>
            <a:spLocks noGrp="1"/>
          </p:cNvSpPr>
          <p:nvPr>
            <p:ph type="body" sz="quarter" idx="21" hasCustomPrompt="1"/>
          </p:nvPr>
        </p:nvSpPr>
        <p:spPr>
          <a:xfrm>
            <a:off x="4579255" y="3487630"/>
            <a:ext cx="3316819" cy="1477612"/>
          </a:xfrm>
          <a:ln>
            <a:noFill/>
          </a:ln>
        </p:spPr>
        <p:txBody>
          <a:bodyPr>
            <a:noAutofit/>
          </a:bodyPr>
          <a:lstStyle>
            <a:lvl1pPr marL="0" indent="0" algn="ctr">
              <a:buNone/>
              <a:defRPr sz="2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p:txBody>
      </p:sp>
      <p:sp>
        <p:nvSpPr>
          <p:cNvPr id="9" name="Text Placeholder 4">
            <a:extLst>
              <a:ext uri="{FF2B5EF4-FFF2-40B4-BE49-F238E27FC236}">
                <a16:creationId xmlns:a16="http://schemas.microsoft.com/office/drawing/2014/main" id="{3496E611-F0E5-AFBD-D30E-F9EB5AB43733}"/>
              </a:ext>
            </a:extLst>
          </p:cNvPr>
          <p:cNvSpPr>
            <a:spLocks noGrp="1"/>
          </p:cNvSpPr>
          <p:nvPr>
            <p:ph type="body" sz="quarter" idx="22" hasCustomPrompt="1"/>
          </p:nvPr>
        </p:nvSpPr>
        <p:spPr>
          <a:xfrm>
            <a:off x="759700" y="3487630"/>
            <a:ext cx="3316819" cy="1477612"/>
          </a:xfrm>
          <a:ln>
            <a:noFill/>
          </a:ln>
        </p:spPr>
        <p:txBody>
          <a:bodyPr>
            <a:noAutofit/>
          </a:bodyPr>
          <a:lstStyle>
            <a:lvl1pPr marL="0" indent="0" algn="ctr">
              <a:buNone/>
              <a:defRPr sz="2000">
                <a:solidFill>
                  <a:schemeClr val="bg1"/>
                </a:solidFill>
                <a:latin typeface="+mj-lt"/>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Duis </a:t>
            </a:r>
            <a:r>
              <a:rPr lang="en-US" err="1"/>
              <a:t>eget</a:t>
            </a:r>
            <a:r>
              <a:rPr lang="en-US"/>
              <a:t> </a:t>
            </a:r>
            <a:r>
              <a:rPr lang="en-US" err="1"/>
              <a:t>turpis</a:t>
            </a:r>
            <a:r>
              <a:rPr lang="en-US"/>
              <a:t> et </a:t>
            </a:r>
            <a:r>
              <a:rPr lang="en-US" err="1"/>
              <a:t>enim</a:t>
            </a:r>
            <a:r>
              <a:rPr lang="en-US"/>
              <a:t> </a:t>
            </a:r>
            <a:r>
              <a:rPr lang="en-US" err="1"/>
              <a:t>hendrerit</a:t>
            </a:r>
            <a:r>
              <a:rPr lang="en-US"/>
              <a:t> </a:t>
            </a:r>
            <a:r>
              <a:rPr lang="en-US" err="1"/>
              <a:t>placerat</a:t>
            </a:r>
            <a:r>
              <a:rPr lang="en-US"/>
              <a:t> at et </a:t>
            </a:r>
            <a:r>
              <a:rPr lang="en-US" err="1"/>
              <a:t>nibh</a:t>
            </a:r>
            <a:endParaRPr lang="en-US"/>
          </a:p>
        </p:txBody>
      </p:sp>
    </p:spTree>
    <p:extLst>
      <p:ext uri="{BB962C8B-B14F-4D97-AF65-F5344CB8AC3E}">
        <p14:creationId xmlns:p14="http://schemas.microsoft.com/office/powerpoint/2010/main" val="38297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48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4339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01049119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NCTCOG Presentation</a:t>
            </a:r>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67994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NCTCOG Presentation</a:t>
            </a:r>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892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62457185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524001" y="6339264"/>
            <a:ext cx="4114800" cy="365125"/>
          </a:xfrm>
        </p:spPr>
        <p:txBody>
          <a:bodyPr/>
          <a:lstStyle>
            <a:lvl1pPr algn="l">
              <a:defRPr>
                <a:solidFill>
                  <a:schemeClr val="accent6">
                    <a:lumMod val="50000"/>
                  </a:schemeClr>
                </a:solidFill>
              </a:defRPr>
            </a:lvl1pPr>
          </a:lstStyle>
          <a:p>
            <a:r>
              <a:rPr lang="en-US"/>
              <a:t>NCTCOG Presentation</a:t>
            </a:r>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56350"/>
            <a:ext cx="2743200" cy="365125"/>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8" name="Content Placeholder 2">
            <a:extLst>
              <a:ext uri="{FF2B5EF4-FFF2-40B4-BE49-F238E27FC236}">
                <a16:creationId xmlns:a16="http://schemas.microsoft.com/office/drawing/2014/main" id="{A0EC0B47-0B9F-4ECD-9B3E-AFA3AD0D890B}"/>
              </a:ext>
            </a:extLst>
          </p:cNvPr>
          <p:cNvSpPr>
            <a:spLocks noGrp="1"/>
          </p:cNvSpPr>
          <p:nvPr>
            <p:ph idx="13"/>
          </p:nvPr>
        </p:nvSpPr>
        <p:spPr>
          <a:xfrm>
            <a:off x="6550090"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1C6E84B1-D0D7-4B21-89E6-D0CD9769AEEB}"/>
              </a:ext>
            </a:extLst>
          </p:cNvPr>
          <p:cNvSpPr>
            <a:spLocks noGrp="1"/>
          </p:cNvSpPr>
          <p:nvPr>
            <p:ph idx="14"/>
          </p:nvPr>
        </p:nvSpPr>
        <p:spPr>
          <a:xfrm>
            <a:off x="1636746"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1" name="Chart Placeholder 20">
            <a:extLst>
              <a:ext uri="{FF2B5EF4-FFF2-40B4-BE49-F238E27FC236}">
                <a16:creationId xmlns:a16="http://schemas.microsoft.com/office/drawing/2014/main" id="{D7E8A02E-74C2-497A-9E8D-132E2E0F2A08}"/>
              </a:ext>
            </a:extLst>
          </p:cNvPr>
          <p:cNvSpPr>
            <a:spLocks noGrp="1"/>
          </p:cNvSpPr>
          <p:nvPr>
            <p:ph type="chart" sz="quarter" idx="15"/>
          </p:nvPr>
        </p:nvSpPr>
        <p:spPr>
          <a:xfrm>
            <a:off x="1367971" y="1449387"/>
            <a:ext cx="4743450" cy="3989388"/>
          </a:xfrm>
        </p:spPr>
        <p:txBody>
          <a:bodyPr/>
          <a:lstStyle/>
          <a:p>
            <a:endParaRPr lang="en-US"/>
          </a:p>
        </p:txBody>
      </p:sp>
      <p:sp>
        <p:nvSpPr>
          <p:cNvPr id="22" name="Chart Placeholder 20">
            <a:extLst>
              <a:ext uri="{FF2B5EF4-FFF2-40B4-BE49-F238E27FC236}">
                <a16:creationId xmlns:a16="http://schemas.microsoft.com/office/drawing/2014/main" id="{66F4A531-691C-4096-B671-3AE5E1215CA2}"/>
              </a:ext>
            </a:extLst>
          </p:cNvPr>
          <p:cNvSpPr>
            <a:spLocks noGrp="1"/>
          </p:cNvSpPr>
          <p:nvPr>
            <p:ph type="chart" sz="quarter" idx="16"/>
          </p:nvPr>
        </p:nvSpPr>
        <p:spPr>
          <a:xfrm>
            <a:off x="6235764" y="1459108"/>
            <a:ext cx="4743450" cy="3989388"/>
          </a:xfrm>
        </p:spPr>
        <p:txBody>
          <a:bodyPr/>
          <a:lstStyle/>
          <a:p>
            <a:endParaRPr lang="en-US"/>
          </a:p>
        </p:txBody>
      </p:sp>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a:t>CLICK TO EDIT MASTER TITLE STYLE</a:t>
            </a:r>
          </a:p>
        </p:txBody>
      </p:sp>
    </p:spTree>
    <p:extLst>
      <p:ext uri="{BB962C8B-B14F-4D97-AF65-F5344CB8AC3E}">
        <p14:creationId xmlns:p14="http://schemas.microsoft.com/office/powerpoint/2010/main" val="4171514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4771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1076" y="0"/>
            <a:ext cx="1219200" cy="6858000"/>
          </a:xfrm>
          <a:custGeom>
            <a:avLst/>
            <a:gdLst/>
            <a:ahLst/>
            <a:cxnLst/>
            <a:rect l="l" t="t" r="r" b="b"/>
            <a:pathLst>
              <a:path w="914400" h="5143500">
                <a:moveTo>
                  <a:pt x="0" y="0"/>
                </a:moveTo>
                <a:lnTo>
                  <a:pt x="914400" y="5143499"/>
                </a:lnTo>
              </a:path>
            </a:pathLst>
          </a:custGeom>
          <a:ln w="9525">
            <a:solidFill>
              <a:srgbClr val="BEBEBE"/>
            </a:solidFill>
          </a:ln>
        </p:spPr>
        <p:txBody>
          <a:bodyPr wrap="square" lIns="0" tIns="0" rIns="0" bIns="0" rtlCol="0"/>
          <a:lstStyle/>
          <a:p>
            <a:endParaRPr sz="2400"/>
          </a:p>
        </p:txBody>
      </p:sp>
      <p:sp>
        <p:nvSpPr>
          <p:cNvPr id="17" name="bg object 17"/>
          <p:cNvSpPr/>
          <p:nvPr/>
        </p:nvSpPr>
        <p:spPr>
          <a:xfrm>
            <a:off x="7425268" y="3681476"/>
            <a:ext cx="4764193" cy="3176693"/>
          </a:xfrm>
          <a:custGeom>
            <a:avLst/>
            <a:gdLst/>
            <a:ahLst/>
            <a:cxnLst/>
            <a:rect l="l" t="t" r="r" b="b"/>
            <a:pathLst>
              <a:path w="3573145" h="2382520">
                <a:moveTo>
                  <a:pt x="3572636" y="0"/>
                </a:moveTo>
                <a:lnTo>
                  <a:pt x="0" y="2382392"/>
                </a:lnTo>
              </a:path>
            </a:pathLst>
          </a:custGeom>
          <a:ln w="9525">
            <a:solidFill>
              <a:srgbClr val="D9D9D9"/>
            </a:solidFill>
          </a:ln>
        </p:spPr>
        <p:txBody>
          <a:bodyPr wrap="square" lIns="0" tIns="0" rIns="0" bIns="0" rtlCol="0"/>
          <a:lstStyle/>
          <a:p>
            <a:endParaRPr sz="2400"/>
          </a:p>
        </p:txBody>
      </p:sp>
      <p:sp>
        <p:nvSpPr>
          <p:cNvPr id="18" name="bg object 18"/>
          <p:cNvSpPr/>
          <p:nvPr/>
        </p:nvSpPr>
        <p:spPr>
          <a:xfrm>
            <a:off x="9181421" y="0"/>
            <a:ext cx="3007360" cy="6858000"/>
          </a:xfrm>
          <a:custGeom>
            <a:avLst/>
            <a:gdLst/>
            <a:ahLst/>
            <a:cxnLst/>
            <a:rect l="l" t="t" r="r" b="b"/>
            <a:pathLst>
              <a:path w="2255520" h="5143500">
                <a:moveTo>
                  <a:pt x="2255519" y="0"/>
                </a:moveTo>
                <a:lnTo>
                  <a:pt x="1532268" y="0"/>
                </a:lnTo>
                <a:lnTo>
                  <a:pt x="0" y="5143500"/>
                </a:lnTo>
                <a:lnTo>
                  <a:pt x="2255519" y="5143500"/>
                </a:lnTo>
                <a:lnTo>
                  <a:pt x="2255519" y="0"/>
                </a:lnTo>
                <a:close/>
              </a:path>
            </a:pathLst>
          </a:custGeom>
          <a:solidFill>
            <a:srgbClr val="90C225">
              <a:alpha val="30195"/>
            </a:srgbClr>
          </a:solidFill>
        </p:spPr>
        <p:txBody>
          <a:bodyPr wrap="square" lIns="0" tIns="0" rIns="0" bIns="0" rtlCol="0"/>
          <a:lstStyle/>
          <a:p>
            <a:endParaRPr sz="2400"/>
          </a:p>
        </p:txBody>
      </p:sp>
      <p:sp>
        <p:nvSpPr>
          <p:cNvPr id="19" name="bg object 19"/>
          <p:cNvSpPr/>
          <p:nvPr/>
        </p:nvSpPr>
        <p:spPr>
          <a:xfrm>
            <a:off x="9604892" y="0"/>
            <a:ext cx="2587413" cy="6858000"/>
          </a:xfrm>
          <a:custGeom>
            <a:avLst/>
            <a:gdLst/>
            <a:ahLst/>
            <a:cxnLst/>
            <a:rect l="l" t="t" r="r" b="b"/>
            <a:pathLst>
              <a:path w="1940559" h="5143500">
                <a:moveTo>
                  <a:pt x="1940330" y="0"/>
                </a:moveTo>
                <a:lnTo>
                  <a:pt x="0" y="0"/>
                </a:lnTo>
                <a:lnTo>
                  <a:pt x="906042" y="5143500"/>
                </a:lnTo>
                <a:lnTo>
                  <a:pt x="1940330" y="5143499"/>
                </a:lnTo>
                <a:lnTo>
                  <a:pt x="1940330" y="0"/>
                </a:lnTo>
                <a:close/>
              </a:path>
            </a:pathLst>
          </a:custGeom>
          <a:solidFill>
            <a:srgbClr val="90C225">
              <a:alpha val="19999"/>
            </a:srgbClr>
          </a:solidFill>
        </p:spPr>
        <p:txBody>
          <a:bodyPr wrap="square" lIns="0" tIns="0" rIns="0" bIns="0" rtlCol="0"/>
          <a:lstStyle/>
          <a:p>
            <a:endParaRPr sz="2400"/>
          </a:p>
        </p:txBody>
      </p:sp>
      <p:sp>
        <p:nvSpPr>
          <p:cNvPr id="20" name="bg object 20"/>
          <p:cNvSpPr/>
          <p:nvPr/>
        </p:nvSpPr>
        <p:spPr>
          <a:xfrm>
            <a:off x="8932333" y="3048000"/>
            <a:ext cx="3259667" cy="3810000"/>
          </a:xfrm>
          <a:custGeom>
            <a:avLst/>
            <a:gdLst/>
            <a:ahLst/>
            <a:cxnLst/>
            <a:rect l="l" t="t" r="r" b="b"/>
            <a:pathLst>
              <a:path w="2444750" h="2857500">
                <a:moveTo>
                  <a:pt x="2444750" y="0"/>
                </a:moveTo>
                <a:lnTo>
                  <a:pt x="0" y="2857499"/>
                </a:lnTo>
                <a:lnTo>
                  <a:pt x="2444750" y="2857499"/>
                </a:lnTo>
                <a:lnTo>
                  <a:pt x="2444750" y="0"/>
                </a:lnTo>
                <a:close/>
              </a:path>
            </a:pathLst>
          </a:custGeom>
          <a:solidFill>
            <a:srgbClr val="539F20">
              <a:alpha val="72155"/>
            </a:srgbClr>
          </a:solidFill>
        </p:spPr>
        <p:txBody>
          <a:bodyPr wrap="square" lIns="0" tIns="0" rIns="0" bIns="0" rtlCol="0"/>
          <a:lstStyle/>
          <a:p>
            <a:endParaRPr sz="2400"/>
          </a:p>
        </p:txBody>
      </p:sp>
      <p:sp>
        <p:nvSpPr>
          <p:cNvPr id="21" name="bg object 21"/>
          <p:cNvSpPr/>
          <p:nvPr/>
        </p:nvSpPr>
        <p:spPr>
          <a:xfrm>
            <a:off x="9337546" y="0"/>
            <a:ext cx="2851573" cy="6858000"/>
          </a:xfrm>
          <a:custGeom>
            <a:avLst/>
            <a:gdLst/>
            <a:ahLst/>
            <a:cxnLst/>
            <a:rect l="l" t="t" r="r" b="b"/>
            <a:pathLst>
              <a:path w="2138679" h="5143500">
                <a:moveTo>
                  <a:pt x="2138427" y="0"/>
                </a:moveTo>
                <a:lnTo>
                  <a:pt x="0" y="0"/>
                </a:lnTo>
                <a:lnTo>
                  <a:pt x="1850772" y="5143500"/>
                </a:lnTo>
                <a:lnTo>
                  <a:pt x="2138427" y="5143500"/>
                </a:lnTo>
                <a:lnTo>
                  <a:pt x="2138427" y="0"/>
                </a:lnTo>
                <a:close/>
              </a:path>
            </a:pathLst>
          </a:custGeom>
          <a:solidFill>
            <a:srgbClr val="3E7818">
              <a:alpha val="70195"/>
            </a:srgbClr>
          </a:solidFill>
        </p:spPr>
        <p:txBody>
          <a:bodyPr wrap="square" lIns="0" tIns="0" rIns="0" bIns="0" rtlCol="0"/>
          <a:lstStyle/>
          <a:p>
            <a:endParaRPr sz="2400"/>
          </a:p>
        </p:txBody>
      </p:sp>
      <p:sp>
        <p:nvSpPr>
          <p:cNvPr id="22" name="bg object 22"/>
          <p:cNvSpPr/>
          <p:nvPr/>
        </p:nvSpPr>
        <p:spPr>
          <a:xfrm>
            <a:off x="10898801" y="0"/>
            <a:ext cx="1290320" cy="6858000"/>
          </a:xfrm>
          <a:custGeom>
            <a:avLst/>
            <a:gdLst/>
            <a:ahLst/>
            <a:cxnLst/>
            <a:rect l="l" t="t" r="r" b="b"/>
            <a:pathLst>
              <a:path w="967740" h="5143500">
                <a:moveTo>
                  <a:pt x="967485" y="0"/>
                </a:moveTo>
                <a:lnTo>
                  <a:pt x="763850" y="0"/>
                </a:lnTo>
                <a:lnTo>
                  <a:pt x="0" y="5143500"/>
                </a:lnTo>
                <a:lnTo>
                  <a:pt x="967485" y="5143500"/>
                </a:lnTo>
                <a:lnTo>
                  <a:pt x="967485" y="0"/>
                </a:lnTo>
                <a:close/>
              </a:path>
            </a:pathLst>
          </a:custGeom>
          <a:solidFill>
            <a:srgbClr val="C0E374">
              <a:alpha val="70195"/>
            </a:srgbClr>
          </a:solidFill>
        </p:spPr>
        <p:txBody>
          <a:bodyPr wrap="square" lIns="0" tIns="0" rIns="0" bIns="0" rtlCol="0"/>
          <a:lstStyle/>
          <a:p>
            <a:endParaRPr sz="2400"/>
          </a:p>
        </p:txBody>
      </p:sp>
      <p:sp>
        <p:nvSpPr>
          <p:cNvPr id="23" name="bg object 23"/>
          <p:cNvSpPr/>
          <p:nvPr/>
        </p:nvSpPr>
        <p:spPr>
          <a:xfrm>
            <a:off x="10940302" y="0"/>
            <a:ext cx="1248833" cy="6858000"/>
          </a:xfrm>
          <a:custGeom>
            <a:avLst/>
            <a:gdLst/>
            <a:ahLst/>
            <a:cxnLst/>
            <a:rect l="l" t="t" r="r" b="b"/>
            <a:pathLst>
              <a:path w="936625" h="5143500">
                <a:moveTo>
                  <a:pt x="936360" y="0"/>
                </a:moveTo>
                <a:lnTo>
                  <a:pt x="0" y="0"/>
                </a:lnTo>
                <a:lnTo>
                  <a:pt x="831077" y="5143500"/>
                </a:lnTo>
                <a:lnTo>
                  <a:pt x="936360" y="5143500"/>
                </a:lnTo>
                <a:lnTo>
                  <a:pt x="936360" y="0"/>
                </a:lnTo>
                <a:close/>
              </a:path>
            </a:pathLst>
          </a:custGeom>
          <a:solidFill>
            <a:srgbClr val="90C225">
              <a:alpha val="65097"/>
            </a:srgbClr>
          </a:solidFill>
        </p:spPr>
        <p:txBody>
          <a:bodyPr wrap="square" lIns="0" tIns="0" rIns="0" bIns="0" rtlCol="0"/>
          <a:lstStyle/>
          <a:p>
            <a:endParaRPr sz="2400"/>
          </a:p>
        </p:txBody>
      </p:sp>
      <p:sp>
        <p:nvSpPr>
          <p:cNvPr id="24" name="bg object 24"/>
          <p:cNvSpPr/>
          <p:nvPr/>
        </p:nvSpPr>
        <p:spPr>
          <a:xfrm>
            <a:off x="10371668" y="3589867"/>
            <a:ext cx="1817793" cy="3268133"/>
          </a:xfrm>
          <a:custGeom>
            <a:avLst/>
            <a:gdLst/>
            <a:ahLst/>
            <a:cxnLst/>
            <a:rect l="l" t="t" r="r" b="b"/>
            <a:pathLst>
              <a:path w="1363345" h="2451100">
                <a:moveTo>
                  <a:pt x="1362836" y="0"/>
                </a:moveTo>
                <a:lnTo>
                  <a:pt x="0" y="2451099"/>
                </a:lnTo>
                <a:lnTo>
                  <a:pt x="1362836" y="2451099"/>
                </a:lnTo>
                <a:lnTo>
                  <a:pt x="1362836" y="0"/>
                </a:lnTo>
                <a:close/>
              </a:path>
            </a:pathLst>
          </a:custGeom>
          <a:solidFill>
            <a:srgbClr val="90C225">
              <a:alpha val="79998"/>
            </a:srgbClr>
          </a:solidFill>
        </p:spPr>
        <p:txBody>
          <a:bodyPr wrap="square" lIns="0" tIns="0" rIns="0" bIns="0" rtlCol="0"/>
          <a:lstStyle/>
          <a:p>
            <a:endParaRPr sz="2400"/>
          </a:p>
        </p:txBody>
      </p:sp>
      <p:sp>
        <p:nvSpPr>
          <p:cNvPr id="2" name="Holder 2"/>
          <p:cNvSpPr>
            <a:spLocks noGrp="1"/>
          </p:cNvSpPr>
          <p:nvPr>
            <p:ph type="title"/>
          </p:nvPr>
        </p:nvSpPr>
        <p:spPr/>
        <p:txBody>
          <a:bodyPr lIns="0" tIns="0" rIns="0" bIns="0"/>
          <a:lstStyle>
            <a:lvl1pPr>
              <a:defRPr sz="3400" b="1" i="0">
                <a:solidFill>
                  <a:srgbClr val="043069"/>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210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2DD25D9-B944-FC02-EF52-81F58FBED032}"/>
              </a:ext>
            </a:extLst>
          </p:cNvPr>
          <p:cNvSpPr>
            <a:spLocks noGrp="1" noRot="1" noMove="1" noResize="1" noEditPoints="1" noAdjustHandles="1" noChangeArrowheads="1" noChangeShapeType="1"/>
          </p:cNvSpPr>
          <p:nvPr>
            <p:ph type="sldNum" sz="quarter" idx="4"/>
          </p:nvPr>
        </p:nvSpPr>
        <p:spPr>
          <a:xfrm>
            <a:off x="893379" y="5906762"/>
            <a:ext cx="2743200" cy="240213"/>
          </a:xfrm>
          <a:prstGeom prst="rect">
            <a:avLst/>
          </a:prstGeom>
        </p:spPr>
        <p:txBody>
          <a:bodyPr lIns="0" tIns="0" rIns="0" bIns="0" anchor="b" anchorCtr="0"/>
          <a:lstStyle>
            <a:lvl1pPr algn="l">
              <a:defRPr sz="1050" b="0" i="0">
                <a:solidFill>
                  <a:schemeClr val="bg1"/>
                </a:solidFill>
                <a:latin typeface="Grandview" panose="020B0502040204020203" pitchFamily="34" charset="0"/>
              </a:defRPr>
            </a:lvl1pPr>
          </a:lstStyle>
          <a:p>
            <a:fld id="{F1C13C67-B816-1742-8A49-A04EEAE5FEAD}" type="datetime3">
              <a:rPr lang="en-US" smtClean="0"/>
              <a:pPr/>
              <a:t>18 April 2025</a:t>
            </a:fld>
            <a:endParaRPr lang="en-US"/>
          </a:p>
        </p:txBody>
      </p:sp>
      <p:sp>
        <p:nvSpPr>
          <p:cNvPr id="17" name="Title 1">
            <a:extLst>
              <a:ext uri="{FF2B5EF4-FFF2-40B4-BE49-F238E27FC236}">
                <a16:creationId xmlns:a16="http://schemas.microsoft.com/office/drawing/2014/main" id="{9B2C0712-7677-8481-D6DC-EB2BCF5580CD}"/>
              </a:ext>
            </a:extLst>
          </p:cNvPr>
          <p:cNvSpPr>
            <a:spLocks noGrp="1"/>
          </p:cNvSpPr>
          <p:nvPr>
            <p:ph type="ctrTitle"/>
          </p:nvPr>
        </p:nvSpPr>
        <p:spPr>
          <a:xfrm>
            <a:off x="893380" y="2697913"/>
            <a:ext cx="7933741" cy="2387600"/>
          </a:xfrm>
          <a:prstGeom prst="rect">
            <a:avLst/>
          </a:prstGeom>
        </p:spPr>
        <p:txBody>
          <a:bodyPr lIns="0" tIns="0" rIns="0" bIns="0" anchor="b" anchorCtr="0">
            <a:noAutofit/>
          </a:bodyPr>
          <a:lstStyle>
            <a:lvl1pPr algn="l">
              <a:defRPr sz="6200" b="0" i="0">
                <a:solidFill>
                  <a:schemeClr val="bg1"/>
                </a:solidFill>
                <a:latin typeface="Grandview" panose="020B0502040204020203"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644F849B-478C-9A70-77A1-670E6875EA9A}"/>
              </a:ext>
            </a:extLst>
          </p:cNvPr>
          <p:cNvSpPr>
            <a:spLocks noGrp="1" noRot="1" noMove="1" noResize="1" noEditPoints="1" noAdjustHandles="1" noChangeArrowheads="1" noChangeShapeType="1"/>
          </p:cNvSpPr>
          <p:nvPr>
            <p:ph type="subTitle" idx="1" hasCustomPrompt="1"/>
          </p:nvPr>
        </p:nvSpPr>
        <p:spPr>
          <a:xfrm>
            <a:off x="893379" y="5282714"/>
            <a:ext cx="7933741" cy="624048"/>
          </a:xfrm>
          <a:prstGeom prst="rect">
            <a:avLst/>
          </a:prstGeom>
        </p:spPr>
        <p:txBody>
          <a:bodyPr lIns="0" tIns="0" rIns="0" bIns="0">
            <a:noAutofit/>
          </a:bodyPr>
          <a:lstStyle>
            <a:lvl1pPr marL="0" indent="0" algn="l">
              <a:buNone/>
              <a:defRPr sz="1800" b="1" i="0" cap="all" baseline="0">
                <a:solidFill>
                  <a:schemeClr val="bg1"/>
                </a:solidFill>
                <a:latin typeface="Grandview"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B100F592-8E04-BAA9-F7D2-3D57389EB06F}"/>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888541" y="618425"/>
            <a:ext cx="2141168" cy="676950"/>
          </a:xfrm>
          <a:prstGeom prst="rect">
            <a:avLst/>
          </a:prstGeom>
        </p:spPr>
      </p:pic>
    </p:spTree>
    <p:extLst>
      <p:ext uri="{BB962C8B-B14F-4D97-AF65-F5344CB8AC3E}">
        <p14:creationId xmlns:p14="http://schemas.microsoft.com/office/powerpoint/2010/main" val="368867106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Full Image_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488572-5D33-C48E-DE4E-1FEAF3B23421}"/>
              </a:ext>
            </a:extLst>
          </p:cNvPr>
          <p:cNvSpPr>
            <a:spLocks noGrp="1" noRot="1" noMove="1" noResize="1" noEditPoints="1" noAdjustHandles="1" noChangeArrowheads="1" noChangeShapeType="1"/>
          </p:cNvSpPr>
          <p:nvPr>
            <p:ph type="pic" sz="quarter" idx="16"/>
          </p:nvPr>
        </p:nvSpPr>
        <p:spPr>
          <a:xfrm>
            <a:off x="0" y="0"/>
            <a:ext cx="12192000" cy="6858000"/>
          </a:xfrm>
          <a:prstGeom prst="rect">
            <a:avLst/>
          </a:prstGeom>
        </p:spPr>
        <p:txBody>
          <a:bodyPr/>
          <a:lstStyle>
            <a:lvl1pPr>
              <a:defRPr>
                <a:latin typeface="+mj-lt"/>
              </a:defRPr>
            </a:lvl1pPr>
          </a:lstStyle>
          <a:p>
            <a:r>
              <a:rPr lang="en-US"/>
              <a:t>Click icon to add picture</a:t>
            </a:r>
          </a:p>
        </p:txBody>
      </p:sp>
      <p:sp>
        <p:nvSpPr>
          <p:cNvPr id="3" name="Title Placeholder 1">
            <a:extLst>
              <a:ext uri="{FF2B5EF4-FFF2-40B4-BE49-F238E27FC236}">
                <a16:creationId xmlns:a16="http://schemas.microsoft.com/office/drawing/2014/main" id="{32D6C434-8503-1729-00C9-E9C3FF593DB2}"/>
              </a:ext>
            </a:extLst>
          </p:cNvPr>
          <p:cNvSpPr>
            <a:spLocks noGrp="1"/>
          </p:cNvSpPr>
          <p:nvPr>
            <p:ph type="title"/>
          </p:nvPr>
        </p:nvSpPr>
        <p:spPr>
          <a:xfrm>
            <a:off x="609600" y="507429"/>
            <a:ext cx="5372100" cy="895996"/>
          </a:xfrm>
          <a:prstGeom prst="rect">
            <a:avLst/>
          </a:prstGeom>
        </p:spPr>
        <p:txBody>
          <a:bodyPr vert="horz" lIns="0" tIns="0" rIns="0" bIns="0" rtlCol="0" anchor="t" anchorCtr="0">
            <a:noAutofit/>
          </a:bodyPr>
          <a:lstStyle/>
          <a:p>
            <a:r>
              <a:rPr lang="en-US"/>
              <a:t>Click to edit Master title style</a:t>
            </a:r>
          </a:p>
        </p:txBody>
      </p:sp>
      <p:sp>
        <p:nvSpPr>
          <p:cNvPr id="4" name="Content Placeholder 3">
            <a:extLst>
              <a:ext uri="{FF2B5EF4-FFF2-40B4-BE49-F238E27FC236}">
                <a16:creationId xmlns:a16="http://schemas.microsoft.com/office/drawing/2014/main" id="{DBE3FF38-6D12-2ABA-41B8-7E7E93D92A0D}"/>
              </a:ext>
            </a:extLst>
          </p:cNvPr>
          <p:cNvSpPr>
            <a:spLocks noGrp="1"/>
          </p:cNvSpPr>
          <p:nvPr>
            <p:ph sz="quarter" idx="14"/>
          </p:nvPr>
        </p:nvSpPr>
        <p:spPr>
          <a:xfrm>
            <a:off x="609600" y="1632026"/>
            <a:ext cx="5372100" cy="4179838"/>
          </a:xfrm>
          <a:prstGeom prst="rect">
            <a:avLst/>
          </a:prstGeom>
        </p:spPr>
        <p:txBody>
          <a:bodyPr lIns="0" tIns="0" rIns="0" bIns="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014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One Column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EF14E59-8BEA-5EA7-840B-1D7C30583E73}"/>
              </a:ext>
            </a:extLst>
          </p:cNvPr>
          <p:cNvSpPr>
            <a:spLocks noGrp="1"/>
          </p:cNvSpPr>
          <p:nvPr>
            <p:ph sz="quarter" idx="14"/>
          </p:nvPr>
        </p:nvSpPr>
        <p:spPr>
          <a:xfrm>
            <a:off x="609600" y="1632025"/>
            <a:ext cx="5369560" cy="4179840"/>
          </a:xfrm>
        </p:spPr>
        <p:txBody>
          <a:bodyPr lIns="0" tIns="0" rIns="0" bIns="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D94FFEB2-CB41-402A-0C34-040D4947EF1C}"/>
              </a:ext>
            </a:extLst>
          </p:cNvPr>
          <p:cNvSpPr>
            <a:spLocks noGrp="1"/>
          </p:cNvSpPr>
          <p:nvPr>
            <p:ph type="title"/>
          </p:nvPr>
        </p:nvSpPr>
        <p:spPr>
          <a:xfrm>
            <a:off x="609600" y="507429"/>
            <a:ext cx="10972800" cy="895996"/>
          </a:xfrm>
          <a:prstGeom prst="rect">
            <a:avLst/>
          </a:prstGeom>
        </p:spPr>
        <p:txBody>
          <a:bodyPr vert="horz" lIns="0" tIns="0" rIns="0" bIns="0" rtlCol="0" anchor="t" anchorCtr="0">
            <a:noAutofit/>
          </a:bodyPr>
          <a:lstStyle>
            <a:lvl1pPr>
              <a:defRPr sz="4200"/>
            </a:lvl1pPr>
          </a:lstStyle>
          <a:p>
            <a:r>
              <a:rPr lang="en-US"/>
              <a:t>Click to edit Master title style</a:t>
            </a:r>
          </a:p>
        </p:txBody>
      </p:sp>
      <p:sp>
        <p:nvSpPr>
          <p:cNvPr id="5" name="Slide Number Placeholder 6">
            <a:extLst>
              <a:ext uri="{FF2B5EF4-FFF2-40B4-BE49-F238E27FC236}">
                <a16:creationId xmlns:a16="http://schemas.microsoft.com/office/drawing/2014/main" id="{3126BE5D-A58C-134F-870B-8A5FE7B044A7}"/>
              </a:ext>
            </a:extLst>
          </p:cNvPr>
          <p:cNvSpPr txBox="1">
            <a:spLocks/>
          </p:cNvSpPr>
          <p:nvPr userDrawn="1"/>
        </p:nvSpPr>
        <p:spPr>
          <a:xfrm>
            <a:off x="11291347" y="6189023"/>
            <a:ext cx="377825" cy="240213"/>
          </a:xfrm>
          <a:prstGeom prst="rect">
            <a:avLst/>
          </a:prstGeom>
        </p:spPr>
        <p:txBody>
          <a:bodyPr anchor="ctr" anchorCtr="0"/>
          <a:lstStyle>
            <a:defPPr>
              <a:defRPr lang="en-US"/>
            </a:defPPr>
            <a:lvl1pPr marL="0" algn="r" defTabSz="914400" rtl="0" eaLnBrk="1" latinLnBrk="0" hangingPunct="1">
              <a:defRPr sz="1100" b="0" i="0" kern="1200">
                <a:solidFill>
                  <a:schemeClr val="bg1"/>
                </a:solidFill>
                <a:latin typeface="Bahnschrift Light"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50B45-261C-FA48-A813-802940DDE5B8}" type="slidenum">
              <a:rPr lang="en-US" smtClean="0">
                <a:solidFill>
                  <a:schemeClr val="tx1"/>
                </a:solidFill>
                <a:latin typeface="Grandview" panose="020B0502040204020203" pitchFamily="34" charset="0"/>
              </a:rPr>
              <a:pPr/>
              <a:t>‹#›</a:t>
            </a:fld>
            <a:endParaRPr lang="en-US">
              <a:solidFill>
                <a:schemeClr val="tx1"/>
              </a:solidFill>
              <a:latin typeface="Grandview" panose="020B0502040204020203" pitchFamily="34" charset="0"/>
            </a:endParaRPr>
          </a:p>
        </p:txBody>
      </p:sp>
      <p:pic>
        <p:nvPicPr>
          <p:cNvPr id="4" name="Graphic 3">
            <a:extLst>
              <a:ext uri="{FF2B5EF4-FFF2-40B4-BE49-F238E27FC236}">
                <a16:creationId xmlns:a16="http://schemas.microsoft.com/office/drawing/2014/main" id="{649D265C-3A32-356F-7666-C1BE09520F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9" y="6151609"/>
            <a:ext cx="913255" cy="288734"/>
          </a:xfrm>
          <a:prstGeom prst="rect">
            <a:avLst/>
          </a:prstGeom>
        </p:spPr>
      </p:pic>
    </p:spTree>
    <p:extLst>
      <p:ext uri="{BB962C8B-B14F-4D97-AF65-F5344CB8AC3E}">
        <p14:creationId xmlns:p14="http://schemas.microsoft.com/office/powerpoint/2010/main" val="2747477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One Column Content No Footer">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E567C0A-CAF5-6EE0-8E9D-277E799E2A52}"/>
              </a:ext>
            </a:extLst>
          </p:cNvPr>
          <p:cNvSpPr>
            <a:spLocks noGrp="1"/>
          </p:cNvSpPr>
          <p:nvPr>
            <p:ph sz="quarter" idx="14"/>
          </p:nvPr>
        </p:nvSpPr>
        <p:spPr>
          <a:xfrm>
            <a:off x="609600" y="1632025"/>
            <a:ext cx="5369560" cy="4179840"/>
          </a:xfrm>
          <a:prstGeom prst="rect">
            <a:avLst/>
          </a:prstGeom>
        </p:spPr>
        <p:txBody>
          <a:bodyPr lIns="0" tIns="0" rIns="0" bIns="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89F92A9E-0638-6C91-AF0C-815B1CA0C5A6}"/>
              </a:ext>
            </a:extLst>
          </p:cNvPr>
          <p:cNvSpPr>
            <a:spLocks noGrp="1"/>
          </p:cNvSpPr>
          <p:nvPr>
            <p:ph type="title"/>
          </p:nvPr>
        </p:nvSpPr>
        <p:spPr>
          <a:xfrm>
            <a:off x="609600" y="507429"/>
            <a:ext cx="10972800" cy="895996"/>
          </a:xfrm>
          <a:prstGeom prst="rect">
            <a:avLst/>
          </a:prstGeom>
        </p:spPr>
        <p:txBody>
          <a:bodyPr vert="horz" lIns="0" tIns="0" rIns="0" bIns="0" rtlCol="0" anchor="t" anchorCtr="0">
            <a:noAutofit/>
          </a:bodyPr>
          <a:lstStyle>
            <a:lvl1pPr>
              <a:defRPr sz="4200"/>
            </a:lvl1pPr>
          </a:lstStyle>
          <a:p>
            <a:r>
              <a:rPr lang="en-US"/>
              <a:t>Click to edit Master title style</a:t>
            </a:r>
          </a:p>
        </p:txBody>
      </p:sp>
    </p:spTree>
    <p:extLst>
      <p:ext uri="{BB962C8B-B14F-4D97-AF65-F5344CB8AC3E}">
        <p14:creationId xmlns:p14="http://schemas.microsoft.com/office/powerpoint/2010/main" val="1596459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Blank Slide">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977ED595-21A2-A04A-2BBD-2AAFBEF6BBA9}"/>
              </a:ext>
            </a:extLst>
          </p:cNvPr>
          <p:cNvSpPr txBox="1">
            <a:spLocks/>
          </p:cNvSpPr>
          <p:nvPr userDrawn="1"/>
        </p:nvSpPr>
        <p:spPr>
          <a:xfrm>
            <a:off x="11291347" y="6191201"/>
            <a:ext cx="377825" cy="240213"/>
          </a:xfrm>
          <a:prstGeom prst="rect">
            <a:avLst/>
          </a:prstGeom>
        </p:spPr>
        <p:txBody>
          <a:bodyPr anchor="ctr" anchorCtr="0"/>
          <a:lstStyle>
            <a:defPPr>
              <a:defRPr lang="en-US"/>
            </a:defPPr>
            <a:lvl1pPr marL="0" algn="r" defTabSz="914400" rtl="0" eaLnBrk="1" latinLnBrk="0" hangingPunct="1">
              <a:defRPr sz="1100" b="0" i="0" kern="1200">
                <a:solidFill>
                  <a:schemeClr val="bg1"/>
                </a:solidFill>
                <a:latin typeface="Bahnschrift Light"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50B45-261C-FA48-A813-802940DDE5B8}" type="slidenum">
              <a:rPr lang="en-US" smtClean="0">
                <a:latin typeface="Grandview" panose="020B0502040204020203" pitchFamily="34" charset="0"/>
              </a:rPr>
              <a:pPr/>
              <a:t>‹#›</a:t>
            </a:fld>
            <a:endParaRPr lang="en-US">
              <a:latin typeface="Grandview" panose="020B0502040204020203" pitchFamily="34" charset="0"/>
            </a:endParaRPr>
          </a:p>
        </p:txBody>
      </p:sp>
      <p:pic>
        <p:nvPicPr>
          <p:cNvPr id="5" name="Graphic 4">
            <a:extLst>
              <a:ext uri="{FF2B5EF4-FFF2-40B4-BE49-F238E27FC236}">
                <a16:creationId xmlns:a16="http://schemas.microsoft.com/office/drawing/2014/main" id="{0400DF0D-9A1B-E1F1-4668-B1CC56A09E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9" y="6151609"/>
            <a:ext cx="913255" cy="288734"/>
          </a:xfrm>
          <a:prstGeom prst="rect">
            <a:avLst/>
          </a:prstGeom>
        </p:spPr>
      </p:pic>
    </p:spTree>
    <p:extLst>
      <p:ext uri="{BB962C8B-B14F-4D97-AF65-F5344CB8AC3E}">
        <p14:creationId xmlns:p14="http://schemas.microsoft.com/office/powerpoint/2010/main" val="297398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7267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Divider Slide">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1923080-1C30-CF94-2513-98E99F389D81}"/>
              </a:ext>
            </a:extLst>
          </p:cNvPr>
          <p:cNvPicPr>
            <a:picLocks noChangeAspect="1"/>
          </p:cNvPicPr>
          <p:nvPr userDrawn="1"/>
        </p:nvPicPr>
        <p:blipFill>
          <a:blip r:embed="rId2">
            <a:extLst>
              <a:ext uri="{96DAC541-7B7A-43D3-8B79-37D633B846F1}">
                <asvg:svgBlip xmlns:asvg="http://schemas.microsoft.com/office/drawing/2016/SVG/main" r:embed="rId3"/>
              </a:ext>
            </a:extLst>
          </a:blip>
          <a:srcRect t="37799"/>
          <a:stretch/>
        </p:blipFill>
        <p:spPr>
          <a:xfrm>
            <a:off x="7140359" y="-9427"/>
            <a:ext cx="6160961" cy="5474505"/>
          </a:xfrm>
          <a:prstGeom prst="rect">
            <a:avLst/>
          </a:prstGeom>
        </p:spPr>
      </p:pic>
      <p:sp>
        <p:nvSpPr>
          <p:cNvPr id="3" name="Title 3">
            <a:extLst>
              <a:ext uri="{FF2B5EF4-FFF2-40B4-BE49-F238E27FC236}">
                <a16:creationId xmlns:a16="http://schemas.microsoft.com/office/drawing/2014/main" id="{2FD9CE6F-DC21-1757-1FDB-4277D8F2F11B}"/>
              </a:ext>
            </a:extLst>
          </p:cNvPr>
          <p:cNvSpPr>
            <a:spLocks noGrp="1"/>
          </p:cNvSpPr>
          <p:nvPr>
            <p:ph type="ctrTitle"/>
          </p:nvPr>
        </p:nvSpPr>
        <p:spPr>
          <a:xfrm>
            <a:off x="1279716" y="3788877"/>
            <a:ext cx="7866509" cy="2441235"/>
          </a:xfrm>
        </p:spPr>
        <p:txBody>
          <a:bodyPr anchor="ctr">
            <a:normAutofit/>
          </a:bodyPr>
          <a:lstStyle>
            <a:lvl1pPr>
              <a:defRPr sz="6200"/>
            </a:lvl1pPr>
          </a:lstStyle>
          <a:p>
            <a:endParaRPr lang="en-US"/>
          </a:p>
        </p:txBody>
      </p:sp>
      <p:pic>
        <p:nvPicPr>
          <p:cNvPr id="4" name="Graphic 3">
            <a:extLst>
              <a:ext uri="{FF2B5EF4-FFF2-40B4-BE49-F238E27FC236}">
                <a16:creationId xmlns:a16="http://schemas.microsoft.com/office/drawing/2014/main" id="{6A59A995-BF1A-8A2B-E4AA-F446BE62C820}"/>
              </a:ext>
            </a:extLst>
          </p:cNvPr>
          <p:cNvPicPr/>
          <p:nvPr userDrawn="1"/>
        </p:nvPicPr>
        <p:blipFill>
          <a:blip r:embed="rId4">
            <a:extLst>
              <a:ext uri="{96DAC541-7B7A-43D3-8B79-37D633B846F1}">
                <asvg:svgBlip xmlns:asvg="http://schemas.microsoft.com/office/drawing/2016/SVG/main" r:embed="rId5"/>
              </a:ext>
            </a:extLst>
          </a:blip>
          <a:stretch>
            <a:fillRect/>
          </a:stretch>
        </p:blipFill>
        <p:spPr>
          <a:xfrm>
            <a:off x="1346332" y="499932"/>
            <a:ext cx="1712934" cy="541560"/>
          </a:xfrm>
          <a:prstGeom prst="rect">
            <a:avLst/>
          </a:prstGeom>
        </p:spPr>
      </p:pic>
    </p:spTree>
    <p:extLst>
      <p:ext uri="{BB962C8B-B14F-4D97-AF65-F5344CB8AC3E}">
        <p14:creationId xmlns:p14="http://schemas.microsoft.com/office/powerpoint/2010/main" val="364242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hank You / Clos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6C22CBDC-2727-8685-14AB-C943077E7260}"/>
              </a:ext>
            </a:extLst>
          </p:cNvPr>
          <p:cNvSpPr>
            <a:spLocks noGrp="1"/>
          </p:cNvSpPr>
          <p:nvPr>
            <p:ph sz="quarter" idx="14"/>
          </p:nvPr>
        </p:nvSpPr>
        <p:spPr>
          <a:xfrm>
            <a:off x="7197130" y="1632025"/>
            <a:ext cx="4385269" cy="2405396"/>
          </a:xfrm>
        </p:spPr>
        <p:txBody>
          <a:bodyPr lIns="0" tIns="0" rIns="0" bIns="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F770B708-F5AA-65C0-E810-9DE632FF6D68}"/>
              </a:ext>
            </a:extLst>
          </p:cNvPr>
          <p:cNvSpPr>
            <a:spLocks noGrp="1"/>
          </p:cNvSpPr>
          <p:nvPr>
            <p:ph type="title"/>
          </p:nvPr>
        </p:nvSpPr>
        <p:spPr>
          <a:xfrm>
            <a:off x="7197130" y="507429"/>
            <a:ext cx="4385269" cy="895996"/>
          </a:xfrm>
          <a:prstGeom prst="rect">
            <a:avLst/>
          </a:prstGeom>
        </p:spPr>
        <p:txBody>
          <a:bodyPr vert="horz" lIns="0" tIns="0" rIns="0" bIns="0" rtlCol="0" anchor="t" anchorCtr="0">
            <a:noAutofit/>
          </a:bodyPr>
          <a:lstStyle>
            <a:lvl1pPr>
              <a:defRPr sz="4200"/>
            </a:lvl1pPr>
          </a:lstStyle>
          <a:p>
            <a:r>
              <a:rPr lang="en-US"/>
              <a:t>Click to edit Master title style</a:t>
            </a:r>
          </a:p>
        </p:txBody>
      </p:sp>
      <p:pic>
        <p:nvPicPr>
          <p:cNvPr id="11" name="Graphic 10">
            <a:extLst>
              <a:ext uri="{FF2B5EF4-FFF2-40B4-BE49-F238E27FC236}">
                <a16:creationId xmlns:a16="http://schemas.microsoft.com/office/drawing/2014/main" id="{51484B49-1A71-786A-B7BC-04F574BC97FA}"/>
              </a:ext>
            </a:extLst>
          </p:cNvPr>
          <p:cNvPicPr/>
          <p:nvPr userDrawn="1"/>
        </p:nvPicPr>
        <p:blipFill>
          <a:blip r:embed="rId3">
            <a:extLst>
              <a:ext uri="{96DAC541-7B7A-43D3-8B79-37D633B846F1}">
                <asvg:svgBlip xmlns:asvg="http://schemas.microsoft.com/office/drawing/2016/SVG/main" r:embed="rId4"/>
              </a:ext>
            </a:extLst>
          </a:blip>
          <a:stretch>
            <a:fillRect/>
          </a:stretch>
        </p:blipFill>
        <p:spPr>
          <a:xfrm>
            <a:off x="609599" y="6151609"/>
            <a:ext cx="913255" cy="288734"/>
          </a:xfrm>
          <a:prstGeom prst="rect">
            <a:avLst/>
          </a:prstGeom>
        </p:spPr>
      </p:pic>
      <p:grpSp>
        <p:nvGrpSpPr>
          <p:cNvPr id="13" name="Group 12">
            <a:extLst>
              <a:ext uri="{FF2B5EF4-FFF2-40B4-BE49-F238E27FC236}">
                <a16:creationId xmlns:a16="http://schemas.microsoft.com/office/drawing/2014/main" id="{2BFAE8F4-955F-3592-E018-B3275D31AB92}"/>
              </a:ext>
            </a:extLst>
          </p:cNvPr>
          <p:cNvGrpSpPr>
            <a:grpSpLocks/>
          </p:cNvGrpSpPr>
          <p:nvPr userDrawn="1"/>
        </p:nvGrpSpPr>
        <p:grpSpPr>
          <a:xfrm>
            <a:off x="7197130" y="4702298"/>
            <a:ext cx="1698460" cy="778092"/>
            <a:chOff x="7197130" y="4915549"/>
            <a:chExt cx="1698460" cy="778092"/>
          </a:xfrm>
        </p:grpSpPr>
        <p:pic>
          <p:nvPicPr>
            <p:cNvPr id="15" name="Graphic 14">
              <a:extLst>
                <a:ext uri="{FF2B5EF4-FFF2-40B4-BE49-F238E27FC236}">
                  <a16:creationId xmlns:a16="http://schemas.microsoft.com/office/drawing/2014/main" id="{3471AAA7-DAAE-A2A3-5DBC-BB052898A4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7130" y="4915549"/>
              <a:ext cx="121769" cy="113651"/>
            </a:xfrm>
            <a:prstGeom prst="rect">
              <a:avLst/>
            </a:prstGeom>
          </p:spPr>
        </p:pic>
        <p:pic>
          <p:nvPicPr>
            <p:cNvPr id="17" name="Graphic 16">
              <a:extLst>
                <a:ext uri="{FF2B5EF4-FFF2-40B4-BE49-F238E27FC236}">
                  <a16:creationId xmlns:a16="http://schemas.microsoft.com/office/drawing/2014/main" id="{D27CBA47-76DE-94E9-9E29-04C298695D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5151" y="5240723"/>
              <a:ext cx="62946" cy="134285"/>
            </a:xfrm>
            <a:prstGeom prst="rect">
              <a:avLst/>
            </a:prstGeom>
          </p:spPr>
        </p:pic>
        <p:pic>
          <p:nvPicPr>
            <p:cNvPr id="19" name="Graphic 18">
              <a:extLst>
                <a:ext uri="{FF2B5EF4-FFF2-40B4-BE49-F238E27FC236}">
                  <a16:creationId xmlns:a16="http://schemas.microsoft.com/office/drawing/2014/main" id="{5A7A4D00-F41C-1FF0-9D5D-DE3892851D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2174" y="5584742"/>
              <a:ext cx="108899" cy="108899"/>
            </a:xfrm>
            <a:prstGeom prst="rect">
              <a:avLst/>
            </a:prstGeom>
          </p:spPr>
        </p:pic>
        <p:pic>
          <p:nvPicPr>
            <p:cNvPr id="25" name="Graphic 24">
              <a:extLst>
                <a:ext uri="{FF2B5EF4-FFF2-40B4-BE49-F238E27FC236}">
                  <a16:creationId xmlns:a16="http://schemas.microsoft.com/office/drawing/2014/main" id="{FC65B6F6-CAC2-7D26-F481-4D0C6271A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5199" y="4923787"/>
              <a:ext cx="76204" cy="108863"/>
            </a:xfrm>
            <a:prstGeom prst="rect">
              <a:avLst/>
            </a:prstGeom>
          </p:spPr>
        </p:pic>
        <p:pic>
          <p:nvPicPr>
            <p:cNvPr id="26" name="Graphic 25">
              <a:extLst>
                <a:ext uri="{FF2B5EF4-FFF2-40B4-BE49-F238E27FC236}">
                  <a16:creationId xmlns:a16="http://schemas.microsoft.com/office/drawing/2014/main" id="{06C38114-1957-B7DB-2F85-81FDA3497D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71012" y="5254959"/>
              <a:ext cx="124578" cy="91357"/>
            </a:xfrm>
            <a:prstGeom prst="rect">
              <a:avLst/>
            </a:prstGeom>
          </p:spPr>
        </p:pic>
        <p:pic>
          <p:nvPicPr>
            <p:cNvPr id="27" name="Graphic 26">
              <a:extLst>
                <a:ext uri="{FF2B5EF4-FFF2-40B4-BE49-F238E27FC236}">
                  <a16:creationId xmlns:a16="http://schemas.microsoft.com/office/drawing/2014/main" id="{818734D2-9767-3730-81DD-06DBD5681B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80946" y="5568266"/>
              <a:ext cx="104711" cy="108899"/>
            </a:xfrm>
            <a:prstGeom prst="rect">
              <a:avLst/>
            </a:prstGeom>
          </p:spPr>
        </p:pic>
      </p:grpSp>
      <p:sp>
        <p:nvSpPr>
          <p:cNvPr id="28" name="TextBox 27">
            <a:extLst>
              <a:ext uri="{FF2B5EF4-FFF2-40B4-BE49-F238E27FC236}">
                <a16:creationId xmlns:a16="http://schemas.microsoft.com/office/drawing/2014/main" id="{8DA1AB43-E925-0C49-A336-C814991A5E72}"/>
              </a:ext>
            </a:extLst>
          </p:cNvPr>
          <p:cNvSpPr txBox="1"/>
          <p:nvPr userDrawn="1"/>
        </p:nvSpPr>
        <p:spPr>
          <a:xfrm>
            <a:off x="7107884" y="4225478"/>
            <a:ext cx="2323070"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FFFFFF"/>
              </a:buClr>
              <a:buSzPct val="80000"/>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Grandview" panose="020B0502040204020203" pitchFamily="34" charset="0"/>
                <a:ea typeface="+mn-ea"/>
                <a:cs typeface="+mn-cs"/>
              </a:rPr>
              <a:t>FOLLOW US</a:t>
            </a:r>
          </a:p>
        </p:txBody>
      </p:sp>
      <p:sp>
        <p:nvSpPr>
          <p:cNvPr id="29" name="TextBox 28">
            <a:extLst>
              <a:ext uri="{FF2B5EF4-FFF2-40B4-BE49-F238E27FC236}">
                <a16:creationId xmlns:a16="http://schemas.microsoft.com/office/drawing/2014/main" id="{AAFCE125-B200-60FA-5884-F3209FCB5ADF}"/>
              </a:ext>
            </a:extLst>
          </p:cNvPr>
          <p:cNvSpPr txBox="1"/>
          <p:nvPr userDrawn="1"/>
        </p:nvSpPr>
        <p:spPr>
          <a:xfrm>
            <a:off x="7410618" y="4583889"/>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LinkedIn</a:t>
            </a:r>
          </a:p>
        </p:txBody>
      </p:sp>
      <p:sp>
        <p:nvSpPr>
          <p:cNvPr id="30" name="TextBox 29">
            <a:extLst>
              <a:ext uri="{FF2B5EF4-FFF2-40B4-BE49-F238E27FC236}">
                <a16:creationId xmlns:a16="http://schemas.microsoft.com/office/drawing/2014/main" id="{0D1B2346-46EE-7694-F898-0BF7AB678F9F}"/>
              </a:ext>
            </a:extLst>
          </p:cNvPr>
          <p:cNvSpPr txBox="1"/>
          <p:nvPr userDrawn="1"/>
        </p:nvSpPr>
        <p:spPr>
          <a:xfrm>
            <a:off x="7410618" y="4913804"/>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Facebook</a:t>
            </a:r>
          </a:p>
        </p:txBody>
      </p:sp>
      <p:sp>
        <p:nvSpPr>
          <p:cNvPr id="31" name="TextBox 30">
            <a:extLst>
              <a:ext uri="{FF2B5EF4-FFF2-40B4-BE49-F238E27FC236}">
                <a16:creationId xmlns:a16="http://schemas.microsoft.com/office/drawing/2014/main" id="{B08B07D3-5E2C-8067-5B6B-58AFDB82C345}"/>
              </a:ext>
            </a:extLst>
          </p:cNvPr>
          <p:cNvSpPr txBox="1"/>
          <p:nvPr userDrawn="1"/>
        </p:nvSpPr>
        <p:spPr>
          <a:xfrm>
            <a:off x="7410618" y="5243719"/>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Instagram</a:t>
            </a:r>
          </a:p>
        </p:txBody>
      </p:sp>
      <p:sp>
        <p:nvSpPr>
          <p:cNvPr id="32" name="TextBox 31">
            <a:extLst>
              <a:ext uri="{FF2B5EF4-FFF2-40B4-BE49-F238E27FC236}">
                <a16:creationId xmlns:a16="http://schemas.microsoft.com/office/drawing/2014/main" id="{4B63C6AA-C577-3DD4-11CD-7B8C310B1B8D}"/>
              </a:ext>
            </a:extLst>
          </p:cNvPr>
          <p:cNvSpPr txBox="1"/>
          <p:nvPr userDrawn="1"/>
        </p:nvSpPr>
        <p:spPr>
          <a:xfrm>
            <a:off x="8981260" y="4583889"/>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Glassdoor</a:t>
            </a:r>
          </a:p>
        </p:txBody>
      </p:sp>
      <p:sp>
        <p:nvSpPr>
          <p:cNvPr id="33" name="TextBox 32">
            <a:extLst>
              <a:ext uri="{FF2B5EF4-FFF2-40B4-BE49-F238E27FC236}">
                <a16:creationId xmlns:a16="http://schemas.microsoft.com/office/drawing/2014/main" id="{7AECD530-2ACF-E734-D340-51F4461F6673}"/>
              </a:ext>
            </a:extLst>
          </p:cNvPr>
          <p:cNvSpPr txBox="1"/>
          <p:nvPr userDrawn="1"/>
        </p:nvSpPr>
        <p:spPr>
          <a:xfrm>
            <a:off x="8981260" y="4913804"/>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YouTube</a:t>
            </a:r>
          </a:p>
        </p:txBody>
      </p:sp>
      <p:sp>
        <p:nvSpPr>
          <p:cNvPr id="34" name="TextBox 33">
            <a:extLst>
              <a:ext uri="{FF2B5EF4-FFF2-40B4-BE49-F238E27FC236}">
                <a16:creationId xmlns:a16="http://schemas.microsoft.com/office/drawing/2014/main" id="{26066B5E-7418-0455-8A95-46896141B830}"/>
              </a:ext>
            </a:extLst>
          </p:cNvPr>
          <p:cNvSpPr txBox="1"/>
          <p:nvPr userDrawn="1"/>
        </p:nvSpPr>
        <p:spPr>
          <a:xfrm>
            <a:off x="8981260" y="5243719"/>
            <a:ext cx="1178011" cy="338554"/>
          </a:xfrm>
          <a:prstGeom prst="rect">
            <a:avLst/>
          </a:prstGeom>
          <a:noFill/>
        </p:spPr>
        <p:txBody>
          <a:bodyPr wrap="square">
            <a:spAutoFit/>
          </a:bodyPr>
          <a:lstStyle/>
          <a:p>
            <a:r>
              <a:rPr lang="en-US" sz="1600">
                <a:solidFill>
                  <a:schemeClr val="bg1"/>
                </a:solidFill>
                <a:latin typeface="Grandview" panose="020B0502040204020203" pitchFamily="34" charset="0"/>
              </a:rPr>
              <a:t>X</a:t>
            </a:r>
          </a:p>
        </p:txBody>
      </p:sp>
    </p:spTree>
    <p:extLst>
      <p:ext uri="{BB962C8B-B14F-4D97-AF65-F5344CB8AC3E}">
        <p14:creationId xmlns:p14="http://schemas.microsoft.com/office/powerpoint/2010/main" val="962569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MD">
    <p:bg>
      <p:bgPr>
        <a:solidFill>
          <a:schemeClr val="tx1"/>
        </a:solidFill>
        <a:effectLst/>
      </p:bgPr>
    </p:bg>
    <p:spTree>
      <p:nvGrpSpPr>
        <p:cNvPr id="1" name=""/>
        <p:cNvGrpSpPr/>
        <p:nvPr/>
      </p:nvGrpSpPr>
      <p:grpSpPr>
        <a:xfrm>
          <a:off x="0" y="0"/>
          <a:ext cx="0" cy="0"/>
          <a:chOff x="0" y="0"/>
          <a:chExt cx="0" cy="0"/>
        </a:xfrm>
      </p:grpSpPr>
      <p:pic>
        <p:nvPicPr>
          <p:cNvPr id="15" name="Picture 14" descr="A truck in a garage&#10;&#10;Description automatically generated with low confidence">
            <a:extLst>
              <a:ext uri="{FF2B5EF4-FFF2-40B4-BE49-F238E27FC236}">
                <a16:creationId xmlns:a16="http://schemas.microsoft.com/office/drawing/2014/main" id="{6F829580-9768-63C8-B603-AA1E05990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65895" y="1"/>
            <a:ext cx="6826104" cy="6858000"/>
          </a:xfrm>
          <a:prstGeom prst="rect">
            <a:avLst/>
          </a:prstGeom>
        </p:spPr>
      </p:pic>
      <p:sp>
        <p:nvSpPr>
          <p:cNvPr id="2" name="Title 1">
            <a:extLst>
              <a:ext uri="{FF2B5EF4-FFF2-40B4-BE49-F238E27FC236}">
                <a16:creationId xmlns:a16="http://schemas.microsoft.com/office/drawing/2014/main" id="{16BF6101-8FF1-E990-1360-7794725549C1}"/>
              </a:ext>
            </a:extLst>
          </p:cNvPr>
          <p:cNvSpPr>
            <a:spLocks noGrp="1"/>
          </p:cNvSpPr>
          <p:nvPr>
            <p:ph type="title" hasCustomPrompt="1"/>
          </p:nvPr>
        </p:nvSpPr>
        <p:spPr>
          <a:xfrm>
            <a:off x="609601" y="3457549"/>
            <a:ext cx="3728484" cy="1039403"/>
          </a:xfrm>
        </p:spPr>
        <p:txBody>
          <a:bodyPr/>
          <a:lstStyle>
            <a:lvl1pPr>
              <a:defRPr sz="2398">
                <a:solidFill>
                  <a:schemeClr val="bg1"/>
                </a:solidFill>
              </a:defRPr>
            </a:lvl1pPr>
          </a:lstStyle>
          <a:p>
            <a:r>
              <a:rPr lang="en-US"/>
              <a:t>Presentation Title</a:t>
            </a:r>
          </a:p>
        </p:txBody>
      </p:sp>
      <p:pic>
        <p:nvPicPr>
          <p:cNvPr id="9" name="Graphic 8">
            <a:extLst>
              <a:ext uri="{FF2B5EF4-FFF2-40B4-BE49-F238E27FC236}">
                <a16:creationId xmlns:a16="http://schemas.microsoft.com/office/drawing/2014/main" id="{DF9B1F73-DE3D-2AD5-6FE3-19510D2B155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341"/>
          <a:stretch/>
        </p:blipFill>
        <p:spPr>
          <a:xfrm>
            <a:off x="609600" y="384878"/>
            <a:ext cx="5436781" cy="567822"/>
          </a:xfrm>
          <a:prstGeom prst="rect">
            <a:avLst/>
          </a:prstGeom>
        </p:spPr>
      </p:pic>
      <p:pic>
        <p:nvPicPr>
          <p:cNvPr id="3" name="Graphic 2">
            <a:extLst>
              <a:ext uri="{FF2B5EF4-FFF2-40B4-BE49-F238E27FC236}">
                <a16:creationId xmlns:a16="http://schemas.microsoft.com/office/drawing/2014/main" id="{2237FBCE-8B70-5397-F806-90C21DF3B6C3}"/>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4341"/>
          <a:stretch/>
        </p:blipFill>
        <p:spPr>
          <a:xfrm>
            <a:off x="609600" y="1055289"/>
            <a:ext cx="5436781" cy="567822"/>
          </a:xfrm>
          <a:prstGeom prst="rect">
            <a:avLst/>
          </a:prstGeom>
        </p:spPr>
      </p:pic>
      <p:pic>
        <p:nvPicPr>
          <p:cNvPr id="5" name="Graphic 4">
            <a:extLst>
              <a:ext uri="{FF2B5EF4-FFF2-40B4-BE49-F238E27FC236}">
                <a16:creationId xmlns:a16="http://schemas.microsoft.com/office/drawing/2014/main" id="{58626370-E992-167C-E941-8DE738B06221}"/>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r="4341"/>
          <a:stretch/>
        </p:blipFill>
        <p:spPr>
          <a:xfrm>
            <a:off x="609600" y="1725700"/>
            <a:ext cx="5436781" cy="567822"/>
          </a:xfrm>
          <a:prstGeom prst="rect">
            <a:avLst/>
          </a:prstGeom>
        </p:spPr>
      </p:pic>
      <p:pic>
        <p:nvPicPr>
          <p:cNvPr id="6" name="Graphic 5">
            <a:extLst>
              <a:ext uri="{FF2B5EF4-FFF2-40B4-BE49-F238E27FC236}">
                <a16:creationId xmlns:a16="http://schemas.microsoft.com/office/drawing/2014/main" id="{953B2F65-788B-50CD-B549-8FFCA956775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09600" y="2396113"/>
            <a:ext cx="5683480" cy="567822"/>
          </a:xfrm>
          <a:prstGeom prst="rect">
            <a:avLst/>
          </a:prstGeom>
        </p:spPr>
      </p:pic>
      <p:grpSp>
        <p:nvGrpSpPr>
          <p:cNvPr id="10" name="Group 9">
            <a:extLst>
              <a:ext uri="{FF2B5EF4-FFF2-40B4-BE49-F238E27FC236}">
                <a16:creationId xmlns:a16="http://schemas.microsoft.com/office/drawing/2014/main" id="{EA152F72-CA88-8186-26DC-FF60853AE16F}"/>
              </a:ext>
            </a:extLst>
          </p:cNvPr>
          <p:cNvGrpSpPr/>
          <p:nvPr userDrawn="1"/>
        </p:nvGrpSpPr>
        <p:grpSpPr>
          <a:xfrm>
            <a:off x="4418978" y="5910608"/>
            <a:ext cx="948269" cy="947392"/>
            <a:chOff x="8229600" y="4233863"/>
            <a:chExt cx="914400" cy="914400"/>
          </a:xfrm>
        </p:grpSpPr>
        <p:sp>
          <p:nvSpPr>
            <p:cNvPr id="11" name="Rectangle 10">
              <a:extLst>
                <a:ext uri="{FF2B5EF4-FFF2-40B4-BE49-F238E27FC236}">
                  <a16:creationId xmlns:a16="http://schemas.microsoft.com/office/drawing/2014/main" id="{D2CAA24F-C97A-0323-82E9-986EFC52DECD}"/>
                </a:ext>
              </a:extLst>
            </p:cNvPr>
            <p:cNvSpPr/>
            <p:nvPr userDrawn="1"/>
          </p:nvSpPr>
          <p:spPr>
            <a:xfrm>
              <a:off x="8229600" y="4233863"/>
              <a:ext cx="914400" cy="914400"/>
            </a:xfrm>
            <a:prstGeom prst="rect">
              <a:avLst/>
            </a:prstGeom>
            <a:solidFill>
              <a:srgbClr val="87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pic>
          <p:nvPicPr>
            <p:cNvPr id="12" name="Graphic 11">
              <a:extLst>
                <a:ext uri="{FF2B5EF4-FFF2-40B4-BE49-F238E27FC236}">
                  <a16:creationId xmlns:a16="http://schemas.microsoft.com/office/drawing/2014/main" id="{F304B84F-7DEF-B028-DF37-BFD11F07F79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445500" y="4437063"/>
              <a:ext cx="482600" cy="508000"/>
            </a:xfrm>
            <a:prstGeom prst="rect">
              <a:avLst/>
            </a:prstGeom>
          </p:spPr>
        </p:pic>
      </p:grpSp>
      <p:pic>
        <p:nvPicPr>
          <p:cNvPr id="8" name="Graphic 7">
            <a:extLst>
              <a:ext uri="{FF2B5EF4-FFF2-40B4-BE49-F238E27FC236}">
                <a16:creationId xmlns:a16="http://schemas.microsoft.com/office/drawing/2014/main" id="{50C61249-FD91-BBE7-C96B-90CD3A94B8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09600" y="6286858"/>
            <a:ext cx="2349731" cy="194892"/>
          </a:xfrm>
          <a:prstGeom prst="rect">
            <a:avLst/>
          </a:prstGeom>
        </p:spPr>
      </p:pic>
      <p:pic>
        <p:nvPicPr>
          <p:cNvPr id="13" name="Graphic 12">
            <a:extLst>
              <a:ext uri="{FF2B5EF4-FFF2-40B4-BE49-F238E27FC236}">
                <a16:creationId xmlns:a16="http://schemas.microsoft.com/office/drawing/2014/main" id="{E7C737E5-CBE8-8A61-994D-34B4F5125F5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221073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Second-Degree-Section Divider-MDE-2">
    <p:spTree>
      <p:nvGrpSpPr>
        <p:cNvPr id="1" name=""/>
        <p:cNvGrpSpPr/>
        <p:nvPr/>
      </p:nvGrpSpPr>
      <p:grpSpPr>
        <a:xfrm>
          <a:off x="0" y="0"/>
          <a:ext cx="0" cy="0"/>
          <a:chOff x="0" y="0"/>
          <a:chExt cx="0" cy="0"/>
        </a:xfrm>
      </p:grpSpPr>
      <p:pic>
        <p:nvPicPr>
          <p:cNvPr id="7" name="Picture 6" descr="A close-up of a dog statue&#10;&#10;Description automatically generated with low confidence">
            <a:extLst>
              <a:ext uri="{FF2B5EF4-FFF2-40B4-BE49-F238E27FC236}">
                <a16:creationId xmlns:a16="http://schemas.microsoft.com/office/drawing/2014/main" id="{3309C6B2-D3A5-E474-1F0E-B3763DDAE7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172"/>
            <a:ext cx="12203289" cy="6861173"/>
          </a:xfrm>
          <a:prstGeom prst="rect">
            <a:avLst/>
          </a:prstGeom>
        </p:spPr>
      </p:pic>
      <p:sp>
        <p:nvSpPr>
          <p:cNvPr id="12" name="Rectangle 11">
            <a:extLst>
              <a:ext uri="{FF2B5EF4-FFF2-40B4-BE49-F238E27FC236}">
                <a16:creationId xmlns:a16="http://schemas.microsoft.com/office/drawing/2014/main" id="{841EA6BF-F0FF-52F2-5EC0-25BAF2C465B5}"/>
              </a:ext>
            </a:extLst>
          </p:cNvPr>
          <p:cNvSpPr/>
          <p:nvPr userDrawn="1"/>
        </p:nvSpPr>
        <p:spPr>
          <a:xfrm>
            <a:off x="0" y="1"/>
            <a:ext cx="12192000" cy="6858000"/>
          </a:xfrm>
          <a:prstGeom prst="rect">
            <a:avLst/>
          </a:prstGeom>
          <a:gradFill>
            <a:gsLst>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a:extLst>
              <a:ext uri="{FF2B5EF4-FFF2-40B4-BE49-F238E27FC236}">
                <a16:creationId xmlns:a16="http://schemas.microsoft.com/office/drawing/2014/main" id="{B8037E4B-635F-53B1-6A8A-76DD5D024377}"/>
              </a:ext>
            </a:extLst>
          </p:cNvPr>
          <p:cNvSpPr>
            <a:spLocks noGrp="1"/>
          </p:cNvSpPr>
          <p:nvPr>
            <p:ph type="title" hasCustomPrompt="1"/>
          </p:nvPr>
        </p:nvSpPr>
        <p:spPr>
          <a:xfrm>
            <a:off x="609600" y="4239044"/>
            <a:ext cx="6705600" cy="550536"/>
          </a:xfrm>
        </p:spPr>
        <p:txBody>
          <a:bodyPr/>
          <a:lstStyle>
            <a:lvl1pPr>
              <a:defRPr>
                <a:solidFill>
                  <a:schemeClr val="bg1"/>
                </a:solidFill>
              </a:defRPr>
            </a:lvl1pPr>
          </a:lstStyle>
          <a:p>
            <a:r>
              <a:rPr lang="en-US"/>
              <a:t>Section Title</a:t>
            </a:r>
          </a:p>
        </p:txBody>
      </p:sp>
      <p:sp>
        <p:nvSpPr>
          <p:cNvPr id="3" name="Slide Number Placeholder 2">
            <a:extLst>
              <a:ext uri="{FF2B5EF4-FFF2-40B4-BE49-F238E27FC236}">
                <a16:creationId xmlns:a16="http://schemas.microsoft.com/office/drawing/2014/main" id="{BD247297-F74B-8A1C-80F1-1753080AB14A}"/>
              </a:ext>
            </a:extLst>
          </p:cNvPr>
          <p:cNvSpPr>
            <a:spLocks noGrp="1"/>
          </p:cNvSpPr>
          <p:nvPr>
            <p:ph type="sldNum" sz="quarter" idx="10"/>
          </p:nvPr>
        </p:nvSpPr>
        <p:spPr/>
        <p:txBody>
          <a:bodyPr/>
          <a:lstStyle>
            <a:lvl1pPr>
              <a:defRPr>
                <a:solidFill>
                  <a:schemeClr val="bg1"/>
                </a:solidFill>
              </a:defRPr>
            </a:lvl1pPr>
          </a:lstStyle>
          <a:p>
            <a:fld id="{9F829DF7-B54D-7A4D-A657-FF0FEA1F1658}" type="slidenum">
              <a:rPr lang="en-US" smtClean="0"/>
              <a:pPr/>
              <a:t>‹#›</a:t>
            </a:fld>
            <a:endParaRPr lang="en-US"/>
          </a:p>
        </p:txBody>
      </p:sp>
      <p:cxnSp>
        <p:nvCxnSpPr>
          <p:cNvPr id="9" name="Straight Connector 8">
            <a:extLst>
              <a:ext uri="{FF2B5EF4-FFF2-40B4-BE49-F238E27FC236}">
                <a16:creationId xmlns:a16="http://schemas.microsoft.com/office/drawing/2014/main" id="{9E775E3B-B191-B24A-A7BE-03EA158EC665}"/>
              </a:ext>
            </a:extLst>
          </p:cNvPr>
          <p:cNvCxnSpPr/>
          <p:nvPr userDrawn="1"/>
        </p:nvCxnSpPr>
        <p:spPr>
          <a:xfrm>
            <a:off x="609600" y="4031965"/>
            <a:ext cx="975360" cy="0"/>
          </a:xfrm>
          <a:prstGeom prst="line">
            <a:avLst/>
          </a:prstGeom>
          <a:ln w="25400">
            <a:solidFill>
              <a:srgbClr val="CD1A0A"/>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4A57B527-CA18-F9D5-D718-9B3712DFFCC8}"/>
              </a:ext>
            </a:extLst>
          </p:cNvPr>
          <p:cNvSpPr>
            <a:spLocks noGrp="1"/>
          </p:cNvSpPr>
          <p:nvPr>
            <p:ph type="body" sz="quarter" idx="11" hasCustomPrompt="1"/>
          </p:nvPr>
        </p:nvSpPr>
        <p:spPr>
          <a:xfrm>
            <a:off x="609600" y="4996657"/>
            <a:ext cx="6705600" cy="490612"/>
          </a:xfrm>
        </p:spPr>
        <p:txBody>
          <a:bodyPr/>
          <a:lstStyle>
            <a:lvl1pPr marL="0" indent="0">
              <a:buNone/>
              <a:defRPr sz="1599">
                <a:solidFill>
                  <a:schemeClr val="bg1"/>
                </a:solidFill>
              </a:defRPr>
            </a:lvl1pPr>
            <a:lvl2pPr marL="456777" indent="0">
              <a:buNone/>
              <a:defRPr>
                <a:solidFill>
                  <a:schemeClr val="bg1"/>
                </a:solidFill>
              </a:defRPr>
            </a:lvl2pPr>
            <a:lvl3pPr marL="913554" indent="0">
              <a:buNone/>
              <a:defRPr>
                <a:solidFill>
                  <a:schemeClr val="bg1"/>
                </a:solidFill>
              </a:defRPr>
            </a:lvl3pPr>
            <a:lvl4pPr marL="1370331" indent="0">
              <a:buNone/>
              <a:defRPr>
                <a:solidFill>
                  <a:schemeClr val="bg1"/>
                </a:solidFill>
              </a:defRPr>
            </a:lvl4pPr>
            <a:lvl5pPr marL="1827108" indent="0">
              <a:buNone/>
              <a:defRPr>
                <a:solidFill>
                  <a:schemeClr val="bg1"/>
                </a:solidFill>
              </a:defRPr>
            </a:lvl5pPr>
          </a:lstStyle>
          <a:p>
            <a:pPr lvl="0"/>
            <a:r>
              <a:rPr lang="en-US"/>
              <a:t>Name    |    Title</a:t>
            </a:r>
          </a:p>
        </p:txBody>
      </p:sp>
      <p:pic>
        <p:nvPicPr>
          <p:cNvPr id="6" name="Graphic 5">
            <a:extLst>
              <a:ext uri="{FF2B5EF4-FFF2-40B4-BE49-F238E27FC236}">
                <a16:creationId xmlns:a16="http://schemas.microsoft.com/office/drawing/2014/main" id="{D53C047E-059A-5D88-8DF5-334DA7F822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384877"/>
            <a:ext cx="2349731" cy="194892"/>
          </a:xfrm>
          <a:prstGeom prst="rect">
            <a:avLst/>
          </a:prstGeom>
        </p:spPr>
      </p:pic>
      <p:pic>
        <p:nvPicPr>
          <p:cNvPr id="4" name="Graphic 3">
            <a:extLst>
              <a:ext uri="{FF2B5EF4-FFF2-40B4-BE49-F238E27FC236}">
                <a16:creationId xmlns:a16="http://schemas.microsoft.com/office/drawing/2014/main" id="{63275E91-2EED-2A73-8880-7B05E853E3E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285660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tatement Slide Light / Dark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22698-92E0-DB91-8434-365B220045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1"/>
            <a:ext cx="12192000" cy="6858000"/>
          </a:xfrm>
          <a:prstGeom prst="rect">
            <a:avLst/>
          </a:prstGeom>
        </p:spPr>
      </p:pic>
      <p:sp>
        <p:nvSpPr>
          <p:cNvPr id="5" name="Slide Number Placeholder 4">
            <a:extLst>
              <a:ext uri="{FF2B5EF4-FFF2-40B4-BE49-F238E27FC236}">
                <a16:creationId xmlns:a16="http://schemas.microsoft.com/office/drawing/2014/main" id="{EDDF0D37-3678-6B47-7829-8B02A39FF71E}"/>
              </a:ext>
            </a:extLst>
          </p:cNvPr>
          <p:cNvSpPr>
            <a:spLocks noGrp="1"/>
          </p:cNvSpPr>
          <p:nvPr>
            <p:ph type="sldNum" sz="quarter" idx="17"/>
          </p:nvPr>
        </p:nvSpPr>
        <p:spPr>
          <a:xfrm>
            <a:off x="11253550" y="6393156"/>
            <a:ext cx="379652" cy="195749"/>
          </a:xfrm>
          <a:prstGeom prst="rect">
            <a:avLst/>
          </a:prstGeom>
        </p:spPr>
        <p:txBody>
          <a:bodyPr lIns="0" tIns="0" rIns="0" bIns="0" anchor="b"/>
          <a:lstStyle>
            <a:lvl1pPr algn="r">
              <a:defRPr>
                <a:solidFill>
                  <a:schemeClr val="bg1"/>
                </a:solidFill>
              </a:defRPr>
            </a:lvl1pPr>
          </a:lstStyle>
          <a:p>
            <a:fld id="{14987987-F8B9-4309-B5D0-D5D86517802D}" type="slidenum">
              <a:rPr lang="sv-SE" smtClean="0"/>
              <a:pPr/>
              <a:t>‹#›</a:t>
            </a:fld>
            <a:endParaRPr lang="sv-SE"/>
          </a:p>
        </p:txBody>
      </p:sp>
      <p:pic>
        <p:nvPicPr>
          <p:cNvPr id="12" name="Picture 11">
            <a:extLst>
              <a:ext uri="{FF2B5EF4-FFF2-40B4-BE49-F238E27FC236}">
                <a16:creationId xmlns:a16="http://schemas.microsoft.com/office/drawing/2014/main" id="{E7D69AED-6214-663B-C43F-7D2FC951C2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8811" y="6461394"/>
            <a:ext cx="2415732" cy="117203"/>
          </a:xfrm>
          <a:prstGeom prst="rect">
            <a:avLst/>
          </a:prstGeom>
        </p:spPr>
      </p:pic>
      <p:sp>
        <p:nvSpPr>
          <p:cNvPr id="7" name="Text Placeholder 6">
            <a:extLst>
              <a:ext uri="{FF2B5EF4-FFF2-40B4-BE49-F238E27FC236}">
                <a16:creationId xmlns:a16="http://schemas.microsoft.com/office/drawing/2014/main" id="{1DC2FF1C-E393-CF8B-2722-8ECC8A3CB5D5}"/>
              </a:ext>
            </a:extLst>
          </p:cNvPr>
          <p:cNvSpPr>
            <a:spLocks noGrp="1"/>
          </p:cNvSpPr>
          <p:nvPr>
            <p:ph type="body" sz="quarter" idx="20" hasCustomPrompt="1"/>
          </p:nvPr>
        </p:nvSpPr>
        <p:spPr>
          <a:xfrm>
            <a:off x="558800" y="280416"/>
            <a:ext cx="11074400" cy="134112"/>
          </a:xfrm>
        </p:spPr>
        <p:txBody>
          <a:bodyPr>
            <a:normAutofit/>
          </a:bodyPr>
          <a:lstStyle>
            <a:lvl1pPr marL="0" indent="0">
              <a:buNone/>
              <a:defRPr sz="1066" b="0" i="0" cap="all" baseline="0">
                <a:solidFill>
                  <a:srgbClr val="1D1D1D"/>
                </a:solidFill>
                <a:latin typeface="HelveticaNeueLT Pro 65 Md" panose="020B0604020202020204" pitchFamily="34" charset="77"/>
              </a:defRPr>
            </a:lvl1pPr>
          </a:lstStyle>
          <a:p>
            <a:pPr lvl="0"/>
            <a:r>
              <a:rPr lang="en-US"/>
              <a:t>Add Section Name</a:t>
            </a:r>
          </a:p>
        </p:txBody>
      </p:sp>
      <p:sp>
        <p:nvSpPr>
          <p:cNvPr id="8" name="Text Placeholder 8">
            <a:extLst>
              <a:ext uri="{FF2B5EF4-FFF2-40B4-BE49-F238E27FC236}">
                <a16:creationId xmlns:a16="http://schemas.microsoft.com/office/drawing/2014/main" id="{0D88A5BC-0911-5D6C-1C47-59783A4181A2}"/>
              </a:ext>
            </a:extLst>
          </p:cNvPr>
          <p:cNvSpPr>
            <a:spLocks noGrp="1"/>
          </p:cNvSpPr>
          <p:nvPr>
            <p:ph type="body" sz="quarter" idx="18" hasCustomPrompt="1"/>
          </p:nvPr>
        </p:nvSpPr>
        <p:spPr>
          <a:xfrm>
            <a:off x="1377698" y="2267714"/>
            <a:ext cx="9449055" cy="1678003"/>
          </a:xfrm>
        </p:spPr>
        <p:txBody>
          <a:bodyPr>
            <a:noAutofit/>
          </a:bodyPr>
          <a:lstStyle>
            <a:lvl1pPr marL="0" indent="0">
              <a:buNone/>
              <a:defRPr sz="5328" b="0" i="0">
                <a:solidFill>
                  <a:srgbClr val="1D1D1D"/>
                </a:solidFill>
                <a:latin typeface="HelveticaNeueLT Pro 65 Md" panose="020B0604020202020204" pitchFamily="34" charset="77"/>
              </a:defRPr>
            </a:lvl1pPr>
          </a:lstStyle>
          <a:p>
            <a:pPr lvl="0"/>
            <a:r>
              <a:rPr lang="en-US"/>
              <a:t>Add a powerful and bold statement to slide.</a:t>
            </a:r>
          </a:p>
        </p:txBody>
      </p:sp>
      <p:pic>
        <p:nvPicPr>
          <p:cNvPr id="2" name="Picture 1">
            <a:extLst>
              <a:ext uri="{FF2B5EF4-FFF2-40B4-BE49-F238E27FC236}">
                <a16:creationId xmlns:a16="http://schemas.microsoft.com/office/drawing/2014/main" id="{23BA3727-C819-98CE-EC7D-1F5CECA9B1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887323"/>
            <a:ext cx="6251311" cy="1832931"/>
          </a:xfrm>
          <a:prstGeom prst="rect">
            <a:avLst/>
          </a:prstGeom>
        </p:spPr>
      </p:pic>
    </p:spTree>
    <p:extLst>
      <p:ext uri="{BB962C8B-B14F-4D97-AF65-F5344CB8AC3E}">
        <p14:creationId xmlns:p14="http://schemas.microsoft.com/office/powerpoint/2010/main" val="32152748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115">
          <p15:clr>
            <a:srgbClr val="FBAE40"/>
          </p15:clr>
        </p15:guide>
        <p15:guide id="4" pos="264">
          <p15:clr>
            <a:srgbClr val="FBAE40"/>
          </p15:clr>
        </p15:guide>
        <p15:guide id="5" orient="horz" pos="132">
          <p15:clr>
            <a:srgbClr val="FBAE40"/>
          </p15:clr>
        </p15:guide>
        <p15:guide id="6" orient="horz" pos="3108">
          <p15:clr>
            <a:srgbClr val="FBAE40"/>
          </p15:clr>
        </p15:guide>
        <p15:guide id="7" pos="648">
          <p15:clr>
            <a:srgbClr val="FBAE40"/>
          </p15:clr>
        </p15:guide>
        <p15:guide id="8" pos="3216">
          <p15:clr>
            <a:srgbClr val="FBAE40"/>
          </p15:clr>
        </p15:guide>
        <p15:guide id="9" pos="2544">
          <p15:clr>
            <a:srgbClr val="FBAE40"/>
          </p15:clr>
        </p15:guide>
        <p15:guide id="10" orient="horz" pos="8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Imag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2"/>
            <a:ext cx="12192000" cy="6858000"/>
          </a:xfrm>
        </p:spPr>
        <p:txBody>
          <a:bodyPr anchor="ctr" anchorCtr="0">
            <a:normAutofit/>
          </a:bodyPr>
          <a:lstStyle>
            <a:lvl1pPr marL="0" indent="0" algn="ctr">
              <a:buNone/>
              <a:defRPr sz="1465" baseline="0">
                <a:solidFill>
                  <a:schemeClr val="tx1"/>
                </a:solidFill>
              </a:defRPr>
            </a:lvl1pPr>
          </a:lstStyle>
          <a:p>
            <a:r>
              <a:rPr lang="sv-SE"/>
              <a:t>Click icon to insert image</a:t>
            </a:r>
          </a:p>
        </p:txBody>
      </p:sp>
      <p:pic>
        <p:nvPicPr>
          <p:cNvPr id="7" name="Picture 6">
            <a:extLst>
              <a:ext uri="{FF2B5EF4-FFF2-40B4-BE49-F238E27FC236}">
                <a16:creationId xmlns:a16="http://schemas.microsoft.com/office/drawing/2014/main" id="{62BC7153-EEA8-0D49-B8F7-1A23DD79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389" y="6440071"/>
            <a:ext cx="1028360" cy="101567"/>
          </a:xfrm>
          <a:prstGeom prst="rect">
            <a:avLst/>
          </a:prstGeom>
        </p:spPr>
      </p:pic>
      <p:sp>
        <p:nvSpPr>
          <p:cNvPr id="5" name="Footer Placeholder 10">
            <a:extLst>
              <a:ext uri="{FF2B5EF4-FFF2-40B4-BE49-F238E27FC236}">
                <a16:creationId xmlns:a16="http://schemas.microsoft.com/office/drawing/2014/main" id="{A9DD2340-4086-44D1-A28E-8DB1DA3E3F14}"/>
              </a:ext>
            </a:extLst>
          </p:cNvPr>
          <p:cNvSpPr>
            <a:spLocks noGrp="1"/>
          </p:cNvSpPr>
          <p:nvPr>
            <p:ph type="ftr" sz="quarter" idx="3"/>
          </p:nvPr>
        </p:nvSpPr>
        <p:spPr>
          <a:xfrm>
            <a:off x="7769159" y="6393156"/>
            <a:ext cx="3654909" cy="195749"/>
          </a:xfrm>
          <a:prstGeom prst="rect">
            <a:avLst/>
          </a:prstGeom>
        </p:spPr>
        <p:txBody>
          <a:bodyPr vert="horz" lIns="91440" tIns="45720" rIns="91440" bIns="45720" rtlCol="0" anchor="t"/>
          <a:lstStyle>
            <a:lvl1pPr algn="r">
              <a:defRPr sz="799" cap="all" spc="133" baseline="0">
                <a:solidFill>
                  <a:schemeClr val="accent2"/>
                </a:solidFill>
              </a:defRPr>
            </a:lvl1pPr>
          </a:lstStyle>
          <a:p>
            <a:r>
              <a:rPr lang="en-US"/>
              <a:t>Mack Financial Services</a:t>
            </a:r>
          </a:p>
        </p:txBody>
      </p:sp>
    </p:spTree>
    <p:extLst>
      <p:ext uri="{BB962C8B-B14F-4D97-AF65-F5344CB8AC3E}">
        <p14:creationId xmlns:p14="http://schemas.microsoft.com/office/powerpoint/2010/main" val="980030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Body 5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3C9268F-800D-3C55-320F-696084087E4C}"/>
              </a:ext>
            </a:extLst>
          </p:cNvPr>
          <p:cNvSpPr>
            <a:spLocks noGrp="1"/>
          </p:cNvSpPr>
          <p:nvPr>
            <p:ph type="pic" sz="quarter" idx="14"/>
          </p:nvPr>
        </p:nvSpPr>
        <p:spPr>
          <a:xfrm>
            <a:off x="0" y="1"/>
            <a:ext cx="12192000" cy="6858000"/>
          </a:xfrm>
        </p:spPr>
        <p:txBody>
          <a:bodyPr/>
          <a:lstStyle/>
          <a:p>
            <a:endParaRPr lang="en-US"/>
          </a:p>
        </p:txBody>
      </p:sp>
      <p:sp>
        <p:nvSpPr>
          <p:cNvPr id="2" name="Title 1">
            <a:extLst>
              <a:ext uri="{FF2B5EF4-FFF2-40B4-BE49-F238E27FC236}">
                <a16:creationId xmlns:a16="http://schemas.microsoft.com/office/drawing/2014/main" id="{8F1E3AC4-87A2-0CF6-DB51-74AB04ACB029}"/>
              </a:ext>
            </a:extLst>
          </p:cNvPr>
          <p:cNvSpPr>
            <a:spLocks noGrp="1"/>
          </p:cNvSpPr>
          <p:nvPr>
            <p:ph type="title"/>
          </p:nvPr>
        </p:nvSpPr>
        <p:spPr>
          <a:xfrm>
            <a:off x="609600" y="896473"/>
            <a:ext cx="4267200" cy="1163255"/>
          </a:xfrm>
        </p:spPr>
        <p:txBody>
          <a:bodyP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D4CBCD6-9403-8DAE-51D5-6A5B9417F3E6}"/>
              </a:ext>
            </a:extLst>
          </p:cNvPr>
          <p:cNvSpPr>
            <a:spLocks noGrp="1"/>
          </p:cNvSpPr>
          <p:nvPr>
            <p:ph sz="quarter" idx="11" hasCustomPrompt="1"/>
          </p:nvPr>
        </p:nvSpPr>
        <p:spPr>
          <a:xfrm>
            <a:off x="633045" y="2414997"/>
            <a:ext cx="4243756" cy="1414903"/>
          </a:xfrm>
        </p:spPr>
        <p:txBody>
          <a:bodyPr/>
          <a:lstStyle>
            <a:lvl1pPr marL="0" indent="0">
              <a:buNone/>
              <a:defRPr>
                <a:solidFill>
                  <a:schemeClr val="bg1"/>
                </a:solidFill>
              </a:defRPr>
            </a:lvl1pPr>
            <a:lvl2pPr marL="456777" indent="0">
              <a:buNone/>
              <a:defRPr/>
            </a:lvl2pPr>
            <a:lvl3pPr marL="913554" indent="0">
              <a:buNone/>
              <a:defRPr/>
            </a:lvl3pPr>
            <a:lvl4pPr marL="1370331" indent="0">
              <a:buNone/>
              <a:defRPr/>
            </a:lvl4pPr>
            <a:lvl5pPr marL="1827108" indent="0">
              <a:buNone/>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cxnSp>
        <p:nvCxnSpPr>
          <p:cNvPr id="8" name="Straight Connector 7">
            <a:extLst>
              <a:ext uri="{FF2B5EF4-FFF2-40B4-BE49-F238E27FC236}">
                <a16:creationId xmlns:a16="http://schemas.microsoft.com/office/drawing/2014/main" id="{977A11A4-6993-C76D-0A1C-517D2B08E793}"/>
              </a:ext>
            </a:extLst>
          </p:cNvPr>
          <p:cNvCxnSpPr/>
          <p:nvPr userDrawn="1"/>
        </p:nvCxnSpPr>
        <p:spPr>
          <a:xfrm>
            <a:off x="609600" y="689395"/>
            <a:ext cx="975360" cy="0"/>
          </a:xfrm>
          <a:prstGeom prst="line">
            <a:avLst/>
          </a:prstGeom>
          <a:ln w="25400">
            <a:solidFill>
              <a:srgbClr val="CD1A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89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Body 2a">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3AC4-87A2-0CF6-DB51-74AB04ACB029}"/>
              </a:ext>
            </a:extLst>
          </p:cNvPr>
          <p:cNvSpPr>
            <a:spLocks noGrp="1"/>
          </p:cNvSpPr>
          <p:nvPr>
            <p:ph type="title"/>
          </p:nvPr>
        </p:nvSpPr>
        <p:spPr>
          <a:xfrm>
            <a:off x="609600" y="896473"/>
            <a:ext cx="4267200" cy="1163255"/>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D4CBCD6-9403-8DAE-51D5-6A5B9417F3E6}"/>
              </a:ext>
            </a:extLst>
          </p:cNvPr>
          <p:cNvSpPr>
            <a:spLocks noGrp="1"/>
          </p:cNvSpPr>
          <p:nvPr>
            <p:ph sz="quarter" idx="11" hasCustomPrompt="1"/>
          </p:nvPr>
        </p:nvSpPr>
        <p:spPr>
          <a:xfrm>
            <a:off x="633045" y="2411783"/>
            <a:ext cx="4243756" cy="1414903"/>
          </a:xfrm>
        </p:spPr>
        <p:txBody>
          <a:bodyPr/>
          <a:lstStyle>
            <a:lvl1pPr marL="0" indent="0">
              <a:buNone/>
              <a:defRPr/>
            </a:lvl1pPr>
            <a:lvl2pPr marL="456777" indent="0">
              <a:buNone/>
              <a:defRPr/>
            </a:lvl2pPr>
            <a:lvl3pPr marL="913554" indent="0">
              <a:buNone/>
              <a:defRPr/>
            </a:lvl3pPr>
            <a:lvl4pPr marL="1370331" indent="0">
              <a:buNone/>
              <a:defRPr/>
            </a:lvl4pPr>
            <a:lvl5pPr marL="1827108" indent="0">
              <a:buNone/>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cxnSp>
        <p:nvCxnSpPr>
          <p:cNvPr id="8" name="Straight Connector 7">
            <a:extLst>
              <a:ext uri="{FF2B5EF4-FFF2-40B4-BE49-F238E27FC236}">
                <a16:creationId xmlns:a16="http://schemas.microsoft.com/office/drawing/2014/main" id="{977A11A4-6993-C76D-0A1C-517D2B08E793}"/>
              </a:ext>
            </a:extLst>
          </p:cNvPr>
          <p:cNvCxnSpPr/>
          <p:nvPr userDrawn="1"/>
        </p:nvCxnSpPr>
        <p:spPr>
          <a:xfrm>
            <a:off x="609600" y="689395"/>
            <a:ext cx="9753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3C9268F-800D-3C55-320F-696084087E4C}"/>
              </a:ext>
            </a:extLst>
          </p:cNvPr>
          <p:cNvSpPr>
            <a:spLocks noGrp="1"/>
          </p:cNvSpPr>
          <p:nvPr>
            <p:ph type="pic" sz="quarter" idx="14"/>
          </p:nvPr>
        </p:nvSpPr>
        <p:spPr>
          <a:xfrm>
            <a:off x="6309784" y="384878"/>
            <a:ext cx="5272616" cy="5783720"/>
          </a:xfrm>
        </p:spPr>
        <p:txBody>
          <a:bodyPr/>
          <a:lstStyle/>
          <a:p>
            <a:endParaRPr lang="en-US"/>
          </a:p>
        </p:txBody>
      </p:sp>
      <p:sp>
        <p:nvSpPr>
          <p:cNvPr id="14" name="Slide Number Placeholder 13">
            <a:extLst>
              <a:ext uri="{FF2B5EF4-FFF2-40B4-BE49-F238E27FC236}">
                <a16:creationId xmlns:a16="http://schemas.microsoft.com/office/drawing/2014/main" id="{4A71E334-9254-7311-7B23-976686B5A975}"/>
              </a:ext>
            </a:extLst>
          </p:cNvPr>
          <p:cNvSpPr>
            <a:spLocks noGrp="1"/>
          </p:cNvSpPr>
          <p:nvPr>
            <p:ph type="sldNum" sz="quarter" idx="15"/>
          </p:nvPr>
        </p:nvSpPr>
        <p:spPr/>
        <p:txBody>
          <a:bodyPr/>
          <a:lstStyle/>
          <a:p>
            <a:fld id="{9F829DF7-B54D-7A4D-A657-FF0FEA1F1658}" type="slidenum">
              <a:rPr lang="en-US" smtClean="0"/>
              <a:pPr/>
              <a:t>‹#›</a:t>
            </a:fld>
            <a:endParaRPr lang="en-US"/>
          </a:p>
        </p:txBody>
      </p:sp>
      <p:pic>
        <p:nvPicPr>
          <p:cNvPr id="4" name="Graphic 3">
            <a:extLst>
              <a:ext uri="{FF2B5EF4-FFF2-40B4-BE49-F238E27FC236}">
                <a16:creationId xmlns:a16="http://schemas.microsoft.com/office/drawing/2014/main" id="{9D4D270B-4672-06B1-4398-33DF56B2C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10007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1">
          <p15:clr>
            <a:srgbClr val="FBAE40"/>
          </p15:clr>
        </p15:guide>
        <p15:guide id="2" pos="29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Body 2.1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EAC6A9-8A27-4C85-6E3B-9EF8A4211C0F}"/>
              </a:ext>
            </a:extLst>
          </p:cNvPr>
          <p:cNvSpPr/>
          <p:nvPr userDrawn="1"/>
        </p:nvSpPr>
        <p:spPr>
          <a:xfrm>
            <a:off x="182880" y="182837"/>
            <a:ext cx="11826240" cy="6492324"/>
          </a:xfrm>
          <a:prstGeom prst="rect">
            <a:avLst/>
          </a:prstGeom>
          <a:solidFill>
            <a:srgbClr val="E9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a:extLst>
              <a:ext uri="{FF2B5EF4-FFF2-40B4-BE49-F238E27FC236}">
                <a16:creationId xmlns:a16="http://schemas.microsoft.com/office/drawing/2014/main" id="{8F1E3AC4-87A2-0CF6-DB51-74AB04ACB029}"/>
              </a:ext>
            </a:extLst>
          </p:cNvPr>
          <p:cNvSpPr>
            <a:spLocks noGrp="1"/>
          </p:cNvSpPr>
          <p:nvPr>
            <p:ph type="title"/>
          </p:nvPr>
        </p:nvSpPr>
        <p:spPr>
          <a:xfrm>
            <a:off x="609600" y="896473"/>
            <a:ext cx="4267200" cy="1163255"/>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D4CBCD6-9403-8DAE-51D5-6A5B9417F3E6}"/>
              </a:ext>
            </a:extLst>
          </p:cNvPr>
          <p:cNvSpPr>
            <a:spLocks noGrp="1"/>
          </p:cNvSpPr>
          <p:nvPr>
            <p:ph sz="quarter" idx="11" hasCustomPrompt="1"/>
          </p:nvPr>
        </p:nvSpPr>
        <p:spPr>
          <a:xfrm>
            <a:off x="633045" y="2411783"/>
            <a:ext cx="4243756" cy="1414903"/>
          </a:xfrm>
        </p:spPr>
        <p:txBody>
          <a:bodyPr/>
          <a:lstStyle>
            <a:lvl1pPr marL="0" indent="0">
              <a:buNone/>
              <a:defRPr/>
            </a:lvl1pPr>
            <a:lvl2pPr marL="456777" indent="0">
              <a:buNone/>
              <a:defRPr/>
            </a:lvl2pPr>
            <a:lvl3pPr marL="913554" indent="0">
              <a:buNone/>
              <a:defRPr/>
            </a:lvl3pPr>
            <a:lvl4pPr marL="1370331" indent="0">
              <a:buNone/>
              <a:defRPr/>
            </a:lvl4pPr>
            <a:lvl5pPr marL="1827108" indent="0">
              <a:buNone/>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cxnSp>
        <p:nvCxnSpPr>
          <p:cNvPr id="8" name="Straight Connector 7">
            <a:extLst>
              <a:ext uri="{FF2B5EF4-FFF2-40B4-BE49-F238E27FC236}">
                <a16:creationId xmlns:a16="http://schemas.microsoft.com/office/drawing/2014/main" id="{977A11A4-6993-C76D-0A1C-517D2B08E793}"/>
              </a:ext>
            </a:extLst>
          </p:cNvPr>
          <p:cNvCxnSpPr/>
          <p:nvPr userDrawn="1"/>
        </p:nvCxnSpPr>
        <p:spPr>
          <a:xfrm>
            <a:off x="609600" y="689395"/>
            <a:ext cx="9753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3C9268F-800D-3C55-320F-696084087E4C}"/>
              </a:ext>
            </a:extLst>
          </p:cNvPr>
          <p:cNvSpPr>
            <a:spLocks noGrp="1"/>
          </p:cNvSpPr>
          <p:nvPr>
            <p:ph type="pic" sz="quarter" idx="14"/>
          </p:nvPr>
        </p:nvSpPr>
        <p:spPr>
          <a:xfrm>
            <a:off x="6309784" y="384878"/>
            <a:ext cx="5272616" cy="5783720"/>
          </a:xfrm>
        </p:spPr>
        <p:txBody>
          <a:bodyPr/>
          <a:lstStyle/>
          <a:p>
            <a:endParaRPr lang="en-US"/>
          </a:p>
        </p:txBody>
      </p:sp>
      <p:sp>
        <p:nvSpPr>
          <p:cNvPr id="14" name="Slide Number Placeholder 13">
            <a:extLst>
              <a:ext uri="{FF2B5EF4-FFF2-40B4-BE49-F238E27FC236}">
                <a16:creationId xmlns:a16="http://schemas.microsoft.com/office/drawing/2014/main" id="{4A71E334-9254-7311-7B23-976686B5A975}"/>
              </a:ext>
            </a:extLst>
          </p:cNvPr>
          <p:cNvSpPr>
            <a:spLocks noGrp="1"/>
          </p:cNvSpPr>
          <p:nvPr>
            <p:ph type="sldNum" sz="quarter" idx="15"/>
          </p:nvPr>
        </p:nvSpPr>
        <p:spPr/>
        <p:txBody>
          <a:bodyPr/>
          <a:lstStyle/>
          <a:p>
            <a:fld id="{9F829DF7-B54D-7A4D-A657-FF0FEA1F1658}" type="slidenum">
              <a:rPr lang="en-US" smtClean="0"/>
              <a:pPr/>
              <a:t>‹#›</a:t>
            </a:fld>
            <a:endParaRPr lang="en-US"/>
          </a:p>
        </p:txBody>
      </p:sp>
      <p:pic>
        <p:nvPicPr>
          <p:cNvPr id="6" name="Graphic 5">
            <a:extLst>
              <a:ext uri="{FF2B5EF4-FFF2-40B4-BE49-F238E27FC236}">
                <a16:creationId xmlns:a16="http://schemas.microsoft.com/office/drawing/2014/main" id="{62D512D7-19AD-F403-D7FA-3D6F48825D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69519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Body 4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35E025-8522-80B9-8686-A8237B288EFA}"/>
              </a:ext>
            </a:extLst>
          </p:cNvPr>
          <p:cNvSpPr/>
          <p:nvPr userDrawn="1"/>
        </p:nvSpPr>
        <p:spPr>
          <a:xfrm>
            <a:off x="182880" y="182839"/>
            <a:ext cx="11826240" cy="6492324"/>
          </a:xfrm>
          <a:prstGeom prst="rect">
            <a:avLst/>
          </a:prstGeom>
          <a:solidFill>
            <a:srgbClr val="E9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sp>
        <p:nvSpPr>
          <p:cNvPr id="3" name="Slide Number Placeholder 2">
            <a:extLst>
              <a:ext uri="{FF2B5EF4-FFF2-40B4-BE49-F238E27FC236}">
                <a16:creationId xmlns:a16="http://schemas.microsoft.com/office/drawing/2014/main" id="{44DA6053-48B2-753B-4C02-9F851D40B120}"/>
              </a:ext>
            </a:extLst>
          </p:cNvPr>
          <p:cNvSpPr>
            <a:spLocks noGrp="1"/>
          </p:cNvSpPr>
          <p:nvPr>
            <p:ph type="sldNum" sz="quarter" idx="10"/>
          </p:nvPr>
        </p:nvSpPr>
        <p:spPr/>
        <p:txBody>
          <a:bodyPr/>
          <a:lstStyle/>
          <a:p>
            <a:fld id="{9F829DF7-B54D-7A4D-A657-FF0FEA1F1658}" type="slidenum">
              <a:rPr lang="en-US" smtClean="0"/>
              <a:pPr/>
              <a:t>‹#›</a:t>
            </a:fld>
            <a:endParaRPr lang="en-US"/>
          </a:p>
        </p:txBody>
      </p:sp>
      <p:sp>
        <p:nvSpPr>
          <p:cNvPr id="5" name="Picture Placeholder 4">
            <a:extLst>
              <a:ext uri="{FF2B5EF4-FFF2-40B4-BE49-F238E27FC236}">
                <a16:creationId xmlns:a16="http://schemas.microsoft.com/office/drawing/2014/main" id="{F66A69F3-1EFF-3F24-B1E8-7872D87ECD93}"/>
              </a:ext>
            </a:extLst>
          </p:cNvPr>
          <p:cNvSpPr>
            <a:spLocks noGrp="1"/>
          </p:cNvSpPr>
          <p:nvPr>
            <p:ph type="pic" sz="quarter" idx="11"/>
          </p:nvPr>
        </p:nvSpPr>
        <p:spPr>
          <a:xfrm>
            <a:off x="609600" y="689395"/>
            <a:ext cx="5364480" cy="2796618"/>
          </a:xfrm>
        </p:spPr>
        <p:txBody>
          <a:bodyPr/>
          <a:lstStyle/>
          <a:p>
            <a:endParaRPr lang="en-US"/>
          </a:p>
        </p:txBody>
      </p:sp>
      <p:sp>
        <p:nvSpPr>
          <p:cNvPr id="7" name="Text Placeholder 6">
            <a:extLst>
              <a:ext uri="{FF2B5EF4-FFF2-40B4-BE49-F238E27FC236}">
                <a16:creationId xmlns:a16="http://schemas.microsoft.com/office/drawing/2014/main" id="{BB0B3418-BFB3-C493-12C7-8FDC50A2D7AB}"/>
              </a:ext>
            </a:extLst>
          </p:cNvPr>
          <p:cNvSpPr>
            <a:spLocks noGrp="1"/>
          </p:cNvSpPr>
          <p:nvPr>
            <p:ph type="body" sz="quarter" idx="12" hasCustomPrompt="1"/>
          </p:nvPr>
        </p:nvSpPr>
        <p:spPr>
          <a:xfrm>
            <a:off x="609600" y="4676075"/>
            <a:ext cx="5364480" cy="1317463"/>
          </a:xfrm>
        </p:spPr>
        <p:txBody>
          <a:bodyPr/>
          <a:lstStyle>
            <a:lvl1pPr marL="0" indent="0">
              <a:buNone/>
              <a:defRPr sz="1331"/>
            </a:lvl1pPr>
            <a:lvl2pPr marL="456365" indent="0">
              <a:buNone/>
              <a:defRPr sz="1331"/>
            </a:lvl2pPr>
            <a:lvl3pPr marL="912732" indent="0">
              <a:buNone/>
              <a:defRPr sz="1331"/>
            </a:lvl3pPr>
            <a:lvl4pPr marL="1369098" indent="0">
              <a:buNone/>
              <a:defRPr sz="1331"/>
            </a:lvl4pPr>
            <a:lvl5pPr marL="1825465" indent="0">
              <a:buNone/>
              <a:defRPr sz="1331"/>
            </a:lvl5pPr>
          </a:lstStyle>
          <a:p>
            <a:pPr marL="0" marR="0" lvl="0" indent="0" algn="l" defTabSz="912732" rtl="0" eaLnBrk="1" fontAlgn="auto" latinLnBrk="0" hangingPunct="1">
              <a:lnSpc>
                <a:spcPct val="120000"/>
              </a:lnSpc>
              <a:spcBef>
                <a:spcPts val="998"/>
              </a:spcBef>
              <a:spcAft>
                <a:spcPts val="0"/>
              </a:spcAft>
              <a:buClrTx/>
              <a:buSzTx/>
              <a:buFont typeface="Arial" panose="020B0604020202020204" pitchFamily="34" charset="0"/>
              <a:buNone/>
              <a:tabLst/>
              <a:defRPr/>
            </a:pPr>
            <a:r>
              <a:rPr lang="en-US"/>
              <a:t>Lorem ipsum dolor sit amet, consectetuer adipiscing elit. Maecenas porttitor congue massa. Fusce posuere, magna sed pulvinar ultricies, purus lectus malesuada libero, sit amet commodo magna eros quis </a:t>
            </a:r>
            <a:r>
              <a:rPr lang="en-US" err="1"/>
              <a:t>urna</a:t>
            </a:r>
            <a:r>
              <a:rPr lang="en-US"/>
              <a:t>. 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
        <p:nvSpPr>
          <p:cNvPr id="9" name="Text Placeholder 6">
            <a:extLst>
              <a:ext uri="{FF2B5EF4-FFF2-40B4-BE49-F238E27FC236}">
                <a16:creationId xmlns:a16="http://schemas.microsoft.com/office/drawing/2014/main" id="{BD0C9ED4-7611-EFD6-1B02-655A565303B7}"/>
              </a:ext>
            </a:extLst>
          </p:cNvPr>
          <p:cNvSpPr>
            <a:spLocks noGrp="1"/>
          </p:cNvSpPr>
          <p:nvPr>
            <p:ph type="body" sz="quarter" idx="13" hasCustomPrompt="1"/>
          </p:nvPr>
        </p:nvSpPr>
        <p:spPr>
          <a:xfrm>
            <a:off x="6217923" y="4676075"/>
            <a:ext cx="5364480" cy="1317463"/>
          </a:xfrm>
        </p:spPr>
        <p:txBody>
          <a:bodyPr/>
          <a:lstStyle>
            <a:lvl1pPr marL="0" indent="0">
              <a:buNone/>
              <a:defRPr sz="1331"/>
            </a:lvl1pPr>
            <a:lvl2pPr marL="456365" indent="0">
              <a:buNone/>
              <a:defRPr sz="1331"/>
            </a:lvl2pPr>
            <a:lvl3pPr marL="912732" indent="0">
              <a:buNone/>
              <a:defRPr sz="1331"/>
            </a:lvl3pPr>
            <a:lvl4pPr marL="1369098" indent="0">
              <a:buNone/>
              <a:defRPr sz="1331"/>
            </a:lvl4pPr>
            <a:lvl5pPr marL="1825465" indent="0">
              <a:buNone/>
              <a:defRPr sz="1331"/>
            </a:lvl5pPr>
          </a:lstStyle>
          <a:p>
            <a:pPr marL="0" marR="0" lvl="0" indent="0" algn="l" defTabSz="912732" rtl="0" eaLnBrk="1" fontAlgn="auto" latinLnBrk="0" hangingPunct="1">
              <a:lnSpc>
                <a:spcPct val="120000"/>
              </a:lnSpc>
              <a:spcBef>
                <a:spcPts val="998"/>
              </a:spcBef>
              <a:spcAft>
                <a:spcPts val="0"/>
              </a:spcAft>
              <a:buClrTx/>
              <a:buSzTx/>
              <a:buFont typeface="Arial" panose="020B0604020202020204" pitchFamily="34" charset="0"/>
              <a:buNone/>
              <a:tabLst/>
              <a:defRPr/>
            </a:pPr>
            <a:r>
              <a:rPr lang="en-US"/>
              <a:t>Lorem ipsum dolor sit amet, consectetuer adipiscing elit. Maecenas porttitor congue massa. Fusce posuere, magna sed pulvinar ultricies, purus lectus malesuada libero, sit amet commodo magna eros quis </a:t>
            </a:r>
            <a:r>
              <a:rPr lang="en-US" err="1"/>
              <a:t>urna</a:t>
            </a:r>
            <a:r>
              <a:rPr lang="en-US"/>
              <a:t>. 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
        <p:nvSpPr>
          <p:cNvPr id="4" name="Title 3">
            <a:extLst>
              <a:ext uri="{FF2B5EF4-FFF2-40B4-BE49-F238E27FC236}">
                <a16:creationId xmlns:a16="http://schemas.microsoft.com/office/drawing/2014/main" id="{00DEECB9-C2E8-B59A-998D-0EC9584779E0}"/>
              </a:ext>
            </a:extLst>
          </p:cNvPr>
          <p:cNvSpPr>
            <a:spLocks noGrp="1"/>
          </p:cNvSpPr>
          <p:nvPr>
            <p:ph type="title" hasCustomPrompt="1"/>
          </p:nvPr>
        </p:nvSpPr>
        <p:spPr>
          <a:xfrm>
            <a:off x="609600" y="4075334"/>
            <a:ext cx="5364480" cy="438555"/>
          </a:xfrm>
        </p:spPr>
        <p:txBody>
          <a:bodyPr anchor="t"/>
          <a:lstStyle>
            <a:lvl1pPr>
              <a:lnSpc>
                <a:spcPct val="90000"/>
              </a:lnSpc>
              <a:defRPr sz="2395"/>
            </a:lvl1pPr>
          </a:lstStyle>
          <a:p>
            <a:r>
              <a:rPr lang="en-US"/>
              <a:t>Headline 1</a:t>
            </a:r>
          </a:p>
        </p:txBody>
      </p:sp>
      <p:sp>
        <p:nvSpPr>
          <p:cNvPr id="12" name="Text Placeholder 11">
            <a:extLst>
              <a:ext uri="{FF2B5EF4-FFF2-40B4-BE49-F238E27FC236}">
                <a16:creationId xmlns:a16="http://schemas.microsoft.com/office/drawing/2014/main" id="{0DA95A2A-0416-A1AF-5658-ADC259C528C7}"/>
              </a:ext>
            </a:extLst>
          </p:cNvPr>
          <p:cNvSpPr>
            <a:spLocks noGrp="1"/>
          </p:cNvSpPr>
          <p:nvPr>
            <p:ph type="body" sz="quarter" idx="14" hasCustomPrompt="1"/>
          </p:nvPr>
        </p:nvSpPr>
        <p:spPr>
          <a:xfrm>
            <a:off x="6218770" y="4075334"/>
            <a:ext cx="5363633" cy="438555"/>
          </a:xfrm>
        </p:spPr>
        <p:txBody>
          <a:bodyPr anchor="t"/>
          <a:lstStyle>
            <a:lvl1pPr marL="0" indent="0">
              <a:lnSpc>
                <a:spcPct val="90000"/>
              </a:lnSpc>
              <a:buNone/>
              <a:defRPr lang="en-US" sz="2395" b="1" kern="1200" dirty="0">
                <a:solidFill>
                  <a:schemeClr val="tx1"/>
                </a:solidFill>
                <a:latin typeface="+mj-lt"/>
                <a:ea typeface="+mj-ea"/>
                <a:cs typeface="+mj-cs"/>
              </a:defRPr>
            </a:lvl1pPr>
          </a:lstStyle>
          <a:p>
            <a:pPr lvl="0"/>
            <a:r>
              <a:rPr lang="en-US"/>
              <a:t>Headline 2</a:t>
            </a:r>
          </a:p>
        </p:txBody>
      </p:sp>
      <p:sp>
        <p:nvSpPr>
          <p:cNvPr id="13" name="Picture Placeholder 4">
            <a:extLst>
              <a:ext uri="{FF2B5EF4-FFF2-40B4-BE49-F238E27FC236}">
                <a16:creationId xmlns:a16="http://schemas.microsoft.com/office/drawing/2014/main" id="{9E88EA99-B6A6-6C20-24CA-9D30BC126B58}"/>
              </a:ext>
            </a:extLst>
          </p:cNvPr>
          <p:cNvSpPr>
            <a:spLocks noGrp="1"/>
          </p:cNvSpPr>
          <p:nvPr>
            <p:ph type="pic" sz="quarter" idx="15"/>
          </p:nvPr>
        </p:nvSpPr>
        <p:spPr>
          <a:xfrm>
            <a:off x="6217920" y="689395"/>
            <a:ext cx="5364480" cy="2796618"/>
          </a:xfrm>
        </p:spPr>
        <p:txBody>
          <a:bodyPr/>
          <a:lstStyle/>
          <a:p>
            <a:endParaRPr lang="en-US"/>
          </a:p>
        </p:txBody>
      </p:sp>
      <p:pic>
        <p:nvPicPr>
          <p:cNvPr id="6" name="Graphic 5">
            <a:extLst>
              <a:ext uri="{FF2B5EF4-FFF2-40B4-BE49-F238E27FC236}">
                <a16:creationId xmlns:a16="http://schemas.microsoft.com/office/drawing/2014/main" id="{81EFE5B6-FDAE-AFA5-0E33-8BF98E903D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20002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7883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ody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494FD-AAAE-9D9D-4764-BA044415FC08}"/>
              </a:ext>
            </a:extLst>
          </p:cNvPr>
          <p:cNvSpPr/>
          <p:nvPr userDrawn="1"/>
        </p:nvSpPr>
        <p:spPr>
          <a:xfrm>
            <a:off x="182880" y="182838"/>
            <a:ext cx="11826240" cy="6492324"/>
          </a:xfrm>
          <a:prstGeom prst="rect">
            <a:avLst/>
          </a:prstGeom>
          <a:solidFill>
            <a:srgbClr val="E9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8F1E3AC4-87A2-0CF6-DB51-74AB04ACB029}"/>
              </a:ext>
            </a:extLst>
          </p:cNvPr>
          <p:cNvSpPr>
            <a:spLocks noGrp="1"/>
          </p:cNvSpPr>
          <p:nvPr>
            <p:ph type="title"/>
          </p:nvPr>
        </p:nvSpPr>
        <p:spPr>
          <a:xfrm>
            <a:off x="609600" y="896474"/>
            <a:ext cx="4267200" cy="1163255"/>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D4CBCD6-9403-8DAE-51D5-6A5B9417F3E6}"/>
              </a:ext>
            </a:extLst>
          </p:cNvPr>
          <p:cNvSpPr>
            <a:spLocks noGrp="1"/>
          </p:cNvSpPr>
          <p:nvPr>
            <p:ph sz="quarter" idx="11" hasCustomPrompt="1"/>
          </p:nvPr>
        </p:nvSpPr>
        <p:spPr>
          <a:xfrm>
            <a:off x="6096000" y="896474"/>
            <a:ext cx="5486400" cy="1163255"/>
          </a:xfrm>
        </p:spPr>
        <p:txBody>
          <a:bodyPr/>
          <a:lstStyle>
            <a:lvl1pPr marL="0" indent="0">
              <a:buNone/>
              <a:defRPr/>
            </a:lvl1pPr>
            <a:lvl2pPr marL="456766" indent="0">
              <a:buNone/>
              <a:defRPr/>
            </a:lvl2pPr>
            <a:lvl3pPr marL="913532" indent="0">
              <a:buNone/>
              <a:defRPr/>
            </a:lvl3pPr>
            <a:lvl4pPr marL="1370296" indent="0">
              <a:buNone/>
              <a:defRPr/>
            </a:lvl4pPr>
            <a:lvl5pPr marL="1827062" indent="0">
              <a:buNone/>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cxnSp>
        <p:nvCxnSpPr>
          <p:cNvPr id="8" name="Straight Connector 7">
            <a:extLst>
              <a:ext uri="{FF2B5EF4-FFF2-40B4-BE49-F238E27FC236}">
                <a16:creationId xmlns:a16="http://schemas.microsoft.com/office/drawing/2014/main" id="{977A11A4-6993-C76D-0A1C-517D2B08E793}"/>
              </a:ext>
            </a:extLst>
          </p:cNvPr>
          <p:cNvCxnSpPr/>
          <p:nvPr userDrawn="1"/>
        </p:nvCxnSpPr>
        <p:spPr>
          <a:xfrm>
            <a:off x="609600" y="689395"/>
            <a:ext cx="9753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A71E334-9254-7311-7B23-976686B5A975}"/>
              </a:ext>
            </a:extLst>
          </p:cNvPr>
          <p:cNvSpPr>
            <a:spLocks noGrp="1"/>
          </p:cNvSpPr>
          <p:nvPr>
            <p:ph type="sldNum" sz="quarter" idx="15"/>
          </p:nvPr>
        </p:nvSpPr>
        <p:spPr/>
        <p:txBody>
          <a:bodyPr/>
          <a:lstStyle/>
          <a:p>
            <a:fld id="{9F829DF7-B54D-7A4D-A657-FF0FEA1F1658}" type="slidenum">
              <a:rPr lang="en-US" smtClean="0"/>
              <a:pPr/>
              <a:t>‹#›</a:t>
            </a:fld>
            <a:endParaRPr lang="en-US"/>
          </a:p>
        </p:txBody>
      </p:sp>
      <p:pic>
        <p:nvPicPr>
          <p:cNvPr id="3" name="Graphic 2">
            <a:extLst>
              <a:ext uri="{FF2B5EF4-FFF2-40B4-BE49-F238E27FC236}">
                <a16:creationId xmlns:a16="http://schemas.microsoft.com/office/drawing/2014/main" id="{D1EB4889-375C-AF7E-7240-33AE5D23C4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324" y="6368210"/>
            <a:ext cx="2693077" cy="97447"/>
          </a:xfrm>
          <a:prstGeom prst="rect">
            <a:avLst/>
          </a:prstGeom>
        </p:spPr>
      </p:pic>
    </p:spTree>
    <p:extLst>
      <p:ext uri="{BB962C8B-B14F-4D97-AF65-F5344CB8AC3E}">
        <p14:creationId xmlns:p14="http://schemas.microsoft.com/office/powerpoint/2010/main" val="402643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Blank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C624FA-2F3F-47E9-D5AA-1CBE8D72F206}"/>
              </a:ext>
            </a:extLst>
          </p:cNvPr>
          <p:cNvSpPr/>
          <p:nvPr userDrawn="1"/>
        </p:nvSpPr>
        <p:spPr>
          <a:xfrm>
            <a:off x="182880" y="182837"/>
            <a:ext cx="11826240" cy="6492324"/>
          </a:xfrm>
          <a:prstGeom prst="rect">
            <a:avLst/>
          </a:prstGeom>
          <a:solidFill>
            <a:srgbClr val="E9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3" name="Slide Number Placeholder 2">
            <a:extLst>
              <a:ext uri="{FF2B5EF4-FFF2-40B4-BE49-F238E27FC236}">
                <a16:creationId xmlns:a16="http://schemas.microsoft.com/office/drawing/2014/main" id="{E3B3AEC1-5BB4-8151-39A4-78E062DE531B}"/>
              </a:ext>
            </a:extLst>
          </p:cNvPr>
          <p:cNvSpPr>
            <a:spLocks noGrp="1"/>
          </p:cNvSpPr>
          <p:nvPr>
            <p:ph type="sldNum" sz="quarter" idx="10"/>
          </p:nvPr>
        </p:nvSpPr>
        <p:spPr/>
        <p:txBody>
          <a:bodyPr/>
          <a:lstStyle/>
          <a:p>
            <a:fld id="{9F829DF7-B54D-7A4D-A657-FF0FEA1F1658}" type="slidenum">
              <a:rPr lang="en-US" smtClean="0"/>
              <a:pPr/>
              <a:t>‹#›</a:t>
            </a:fld>
            <a:endParaRPr lang="en-US"/>
          </a:p>
        </p:txBody>
      </p:sp>
      <p:pic>
        <p:nvPicPr>
          <p:cNvPr id="5" name="Graphic 4">
            <a:extLst>
              <a:ext uri="{FF2B5EF4-FFF2-40B4-BE49-F238E27FC236}">
                <a16:creationId xmlns:a16="http://schemas.microsoft.com/office/drawing/2014/main" id="{3707B208-DD29-BF53-4CB7-B2FAAE39D0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323" y="6368209"/>
            <a:ext cx="2693077" cy="97446"/>
          </a:xfrm>
          <a:prstGeom prst="rect">
            <a:avLst/>
          </a:prstGeom>
        </p:spPr>
      </p:pic>
    </p:spTree>
    <p:extLst>
      <p:ext uri="{BB962C8B-B14F-4D97-AF65-F5344CB8AC3E}">
        <p14:creationId xmlns:p14="http://schemas.microsoft.com/office/powerpoint/2010/main" val="21406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ext Slide with Image R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096000" y="1"/>
            <a:ext cx="6096000" cy="6858000"/>
          </a:xfrm>
        </p:spPr>
        <p:txBody>
          <a:bodyPr anchor="ctr" anchorCtr="0">
            <a:normAutofit/>
          </a:bodyPr>
          <a:lstStyle>
            <a:lvl1pPr marL="0" indent="0" algn="ctr">
              <a:buNone/>
              <a:defRPr sz="1465" baseline="0"/>
            </a:lvl1pPr>
          </a:lstStyle>
          <a:p>
            <a:r>
              <a:rPr lang="sv-SE"/>
              <a:t>Click </a:t>
            </a:r>
            <a:r>
              <a:rPr lang="sv-SE" err="1"/>
              <a:t>icon</a:t>
            </a:r>
            <a:r>
              <a:rPr lang="sv-SE"/>
              <a:t> to </a:t>
            </a:r>
            <a:r>
              <a:rPr lang="sv-SE" err="1"/>
              <a:t>insert</a:t>
            </a:r>
            <a:r>
              <a:rPr lang="sv-SE"/>
              <a:t> image</a:t>
            </a:r>
          </a:p>
        </p:txBody>
      </p:sp>
      <p:pic>
        <p:nvPicPr>
          <p:cNvPr id="11" name="Picture 10">
            <a:extLst>
              <a:ext uri="{FF2B5EF4-FFF2-40B4-BE49-F238E27FC236}">
                <a16:creationId xmlns:a16="http://schemas.microsoft.com/office/drawing/2014/main" id="{62BC7153-EEA8-0D49-B8F7-1A23DD79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389" y="6440071"/>
            <a:ext cx="1028360" cy="101567"/>
          </a:xfrm>
          <a:prstGeom prst="rect">
            <a:avLst/>
          </a:prstGeom>
        </p:spPr>
      </p:pic>
      <p:sp>
        <p:nvSpPr>
          <p:cNvPr id="13" name="Text Placeholder 10"/>
          <p:cNvSpPr>
            <a:spLocks noGrp="1"/>
          </p:cNvSpPr>
          <p:nvPr>
            <p:ph type="body" sz="quarter" idx="11" hasCustomPrompt="1"/>
          </p:nvPr>
        </p:nvSpPr>
        <p:spPr>
          <a:xfrm>
            <a:off x="505390" y="2210639"/>
            <a:ext cx="5093620" cy="3659596"/>
          </a:xfrm>
        </p:spPr>
        <p:txBody>
          <a:bodyPr>
            <a:normAutofit/>
          </a:bodyPr>
          <a:lstStyle>
            <a:lvl1pPr marL="380638" indent="-380638">
              <a:buClr>
                <a:schemeClr val="tx1"/>
              </a:buClr>
              <a:buFont typeface="Arial" panose="020B0604020202020204" pitchFamily="34" charset="0"/>
              <a:buChar char="•"/>
              <a:defRPr sz="2398"/>
            </a:lvl1pPr>
            <a:lvl2pPr>
              <a:defRPr sz="2398"/>
            </a:lvl2pPr>
            <a:lvl3pPr>
              <a:defRPr sz="2398"/>
            </a:lvl3pPr>
            <a:lvl4pPr>
              <a:defRPr sz="2398"/>
            </a:lvl4pPr>
            <a:lvl5pPr>
              <a:defRPr sz="2398"/>
            </a:lvl5pPr>
          </a:lstStyle>
          <a:p>
            <a:pPr lvl="0"/>
            <a:r>
              <a:rPr lang="en-US"/>
              <a:t>First Level Text</a:t>
            </a:r>
          </a:p>
          <a:p>
            <a:pPr lvl="1"/>
            <a:r>
              <a:rPr lang="en-US"/>
              <a:t>Second level</a:t>
            </a:r>
          </a:p>
          <a:p>
            <a:pPr lvl="2"/>
            <a:r>
              <a:rPr lang="en-US"/>
              <a:t>Third level</a:t>
            </a:r>
          </a:p>
          <a:p>
            <a:pPr lvl="3"/>
            <a:r>
              <a:rPr lang="en-US"/>
              <a:t>Fourth level</a:t>
            </a:r>
          </a:p>
          <a:p>
            <a:pPr lvl="4"/>
            <a:r>
              <a:rPr lang="en-US"/>
              <a:t>Fifth level</a:t>
            </a:r>
            <a:endParaRPr lang="sv-SE"/>
          </a:p>
        </p:txBody>
      </p:sp>
      <p:sp>
        <p:nvSpPr>
          <p:cNvPr id="9" name="Title Placeholder 1">
            <a:extLst>
              <a:ext uri="{FF2B5EF4-FFF2-40B4-BE49-F238E27FC236}">
                <a16:creationId xmlns:a16="http://schemas.microsoft.com/office/drawing/2014/main" id="{45A5B215-C339-5244-BEEE-43C299221B85}"/>
              </a:ext>
            </a:extLst>
          </p:cNvPr>
          <p:cNvSpPr>
            <a:spLocks noGrp="1"/>
          </p:cNvSpPr>
          <p:nvPr>
            <p:ph type="title" hasCustomPrompt="1"/>
          </p:nvPr>
        </p:nvSpPr>
        <p:spPr>
          <a:xfrm>
            <a:off x="505320" y="475786"/>
            <a:ext cx="5093621" cy="921834"/>
          </a:xfrm>
          <a:prstGeom prst="rect">
            <a:avLst/>
          </a:prstGeom>
        </p:spPr>
        <p:txBody>
          <a:bodyPr vert="horz" lIns="0" tIns="0" rIns="0" bIns="0" rtlCol="0" anchor="b" anchorCtr="0">
            <a:noAutofit/>
          </a:bodyPr>
          <a:lstStyle>
            <a:lvl1pPr>
              <a:defRPr spc="-200" baseline="0"/>
            </a:lvl1pPr>
          </a:lstStyle>
          <a:p>
            <a:r>
              <a:rPr lang="en-US"/>
              <a:t>Click to Edit Header</a:t>
            </a:r>
            <a:endParaRPr lang="sv-SE"/>
          </a:p>
        </p:txBody>
      </p:sp>
      <p:sp>
        <p:nvSpPr>
          <p:cNvPr id="12" name="Text Placeholder 4">
            <a:extLst>
              <a:ext uri="{FF2B5EF4-FFF2-40B4-BE49-F238E27FC236}">
                <a16:creationId xmlns:a16="http://schemas.microsoft.com/office/drawing/2014/main" id="{7093338B-6AE4-9949-A8FC-5E4E4EB952B3}"/>
              </a:ext>
            </a:extLst>
          </p:cNvPr>
          <p:cNvSpPr>
            <a:spLocks noGrp="1"/>
          </p:cNvSpPr>
          <p:nvPr>
            <p:ph type="body" sz="quarter" idx="14" hasCustomPrompt="1"/>
          </p:nvPr>
        </p:nvSpPr>
        <p:spPr>
          <a:xfrm>
            <a:off x="505319" y="1397622"/>
            <a:ext cx="5093620" cy="363447"/>
          </a:xfrm>
        </p:spPr>
        <p:txBody>
          <a:bodyPr anchor="t">
            <a:noAutofit/>
          </a:bodyPr>
          <a:lstStyle>
            <a:lvl1pPr marL="0" indent="0">
              <a:buClr>
                <a:schemeClr val="tx1"/>
              </a:buClr>
              <a:buNone/>
              <a:defRPr sz="2398" cap="all" spc="200" baseline="0">
                <a:solidFill>
                  <a:schemeClr val="accent2"/>
                </a:solidFill>
                <a:latin typeface="+mn-lt"/>
              </a:defRPr>
            </a:lvl1pPr>
            <a:lvl2pPr marL="268561" indent="0" algn="l">
              <a:buClr>
                <a:schemeClr val="tx1"/>
              </a:buClr>
              <a:buFont typeface="Arial" panose="020B0604020202020204" pitchFamily="34" charset="0"/>
              <a:buNone/>
              <a:defRPr/>
            </a:lvl2pPr>
            <a:lvl3pPr>
              <a:buClr>
                <a:schemeClr val="tx1"/>
              </a:buClr>
              <a:defRPr/>
            </a:lvl3pPr>
            <a:lvl4pPr>
              <a:buClr>
                <a:schemeClr val="tx1"/>
              </a:buClr>
              <a:defRPr/>
            </a:lvl4pPr>
            <a:lvl5pPr>
              <a:buClr>
                <a:schemeClr val="tx1"/>
              </a:buClr>
              <a:defRPr/>
            </a:lvl5pPr>
          </a:lstStyle>
          <a:p>
            <a:pPr lvl="0"/>
            <a:r>
              <a:rPr lang="en-US"/>
              <a:t>CLICK TO EDIT SUBHEADER</a:t>
            </a:r>
          </a:p>
        </p:txBody>
      </p:sp>
      <p:sp>
        <p:nvSpPr>
          <p:cNvPr id="4" name="Footer Placeholder 3">
            <a:extLst>
              <a:ext uri="{FF2B5EF4-FFF2-40B4-BE49-F238E27FC236}">
                <a16:creationId xmlns:a16="http://schemas.microsoft.com/office/drawing/2014/main" id="{F0507254-86A2-FB49-B99B-C4009D4F57DC}"/>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7468FDBD-C84F-5247-BC26-677FC5433D78}"/>
              </a:ext>
            </a:extLst>
          </p:cNvPr>
          <p:cNvSpPr>
            <a:spLocks noGrp="1"/>
          </p:cNvSpPr>
          <p:nvPr>
            <p:ph type="sldNum" sz="quarter" idx="16"/>
          </p:nvPr>
        </p:nvSpPr>
        <p:spPr/>
        <p:txBody>
          <a:bodyPr/>
          <a:lstStyle/>
          <a:p>
            <a:fld id="{784ABBB4-931E-40C4-BD30-35B101B7C9A0}" type="slidenum">
              <a:rPr lang="en-US" smtClean="0"/>
              <a:t>‹#›</a:t>
            </a:fld>
            <a:endParaRPr lang="en-US"/>
          </a:p>
        </p:txBody>
      </p:sp>
    </p:spTree>
    <p:extLst>
      <p:ext uri="{BB962C8B-B14F-4D97-AF65-F5344CB8AC3E}">
        <p14:creationId xmlns:p14="http://schemas.microsoft.com/office/powerpoint/2010/main" val="26051863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En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0E57B-500D-768B-C6B6-0C89363138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D46B78B3-F5C7-9FF8-8923-E526711B23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10184"/>
          <a:stretch/>
        </p:blipFill>
        <p:spPr>
          <a:xfrm>
            <a:off x="558811" y="6461393"/>
            <a:ext cx="731068" cy="129140"/>
          </a:xfrm>
          <a:prstGeom prst="rect">
            <a:avLst/>
          </a:prstGeom>
        </p:spPr>
      </p:pic>
    </p:spTree>
    <p:extLst>
      <p:ext uri="{BB962C8B-B14F-4D97-AF65-F5344CB8AC3E}">
        <p14:creationId xmlns:p14="http://schemas.microsoft.com/office/powerpoint/2010/main" val="1932318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guide id="5" orient="horz" pos="15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Closing">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8AECA-3649-A28A-1AB3-7635F71893E5}"/>
              </a:ext>
            </a:extLst>
          </p:cNvPr>
          <p:cNvSpPr txBox="1"/>
          <p:nvPr userDrawn="1"/>
        </p:nvSpPr>
        <p:spPr>
          <a:xfrm>
            <a:off x="3177440" y="6044750"/>
            <a:ext cx="5837129" cy="430488"/>
          </a:xfrm>
          <a:prstGeom prst="rect">
            <a:avLst/>
          </a:prstGeom>
          <a:noFill/>
        </p:spPr>
        <p:txBody>
          <a:bodyPr wrap="square" lIns="0" tIns="0" rIns="0" bIns="0" rtlCol="0">
            <a:noAutofit/>
          </a:bodyPr>
          <a:lstStyle/>
          <a:p>
            <a:r>
              <a:rPr lang="en-US" sz="931" i="0">
                <a:solidFill>
                  <a:schemeClr val="tx1"/>
                </a:solidFill>
                <a:effectLst/>
                <a:latin typeface="+mn-lt"/>
              </a:rPr>
              <a:t>©2023 Mack Trucks, Inc. All rights reserved. Mack, Mack and the Bulldog design, Bulldog and all other marks</a:t>
            </a:r>
          </a:p>
          <a:p>
            <a:r>
              <a:rPr lang="en-US" sz="931" i="0">
                <a:solidFill>
                  <a:schemeClr val="tx1"/>
                </a:solidFill>
                <a:effectLst/>
                <a:latin typeface="+mn-lt"/>
              </a:rPr>
              <a:t>contained herein are registered trademarks of Mack Trucks, Inc. and/or Mack Trucks, Inc. affiliated companies.</a:t>
            </a:r>
          </a:p>
          <a:p>
            <a:r>
              <a:rPr lang="en-US" sz="931" i="0">
                <a:solidFill>
                  <a:schemeClr val="tx1"/>
                </a:solidFill>
                <a:effectLst/>
                <a:latin typeface="+mn-lt"/>
              </a:rPr>
              <a:t>All other marks contained herein are the property of their respective owners.</a:t>
            </a:r>
          </a:p>
        </p:txBody>
      </p:sp>
      <p:pic>
        <p:nvPicPr>
          <p:cNvPr id="6" name="Graphic 5">
            <a:extLst>
              <a:ext uri="{FF2B5EF4-FFF2-40B4-BE49-F238E27FC236}">
                <a16:creationId xmlns:a16="http://schemas.microsoft.com/office/drawing/2014/main" id="{1F7F2C59-4C8B-205E-BD32-6C0F58CD91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60772" y="3305592"/>
            <a:ext cx="2470456" cy="246818"/>
          </a:xfrm>
          <a:prstGeom prst="rect">
            <a:avLst/>
          </a:prstGeom>
        </p:spPr>
      </p:pic>
    </p:spTree>
    <p:extLst>
      <p:ext uri="{BB962C8B-B14F-4D97-AF65-F5344CB8AC3E}">
        <p14:creationId xmlns:p14="http://schemas.microsoft.com/office/powerpoint/2010/main" val="310613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562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479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61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44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image" Target="../media/image2.png"/><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109768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F2578-8596-4E98-997C-B00B0719B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2F191B-A752-42E7-85F0-4E76AF983D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777356-7375-4C62-8610-549477EB3492}"/>
              </a:ext>
            </a:extLst>
          </p:cNvPr>
          <p:cNvSpPr>
            <a:spLocks noGrp="1"/>
          </p:cNvSpPr>
          <p:nvPr>
            <p:ph type="ftr" sz="quarter" idx="3"/>
          </p:nvPr>
        </p:nvSpPr>
        <p:spPr>
          <a:xfrm>
            <a:off x="1593410" y="6356350"/>
            <a:ext cx="3359590" cy="365125"/>
          </a:xfrm>
          <a:prstGeom prst="rect">
            <a:avLst/>
          </a:prstGeom>
        </p:spPr>
        <p:txBody>
          <a:bodyPr vert="horz" lIns="91440" tIns="45720" rIns="91440" bIns="45720" rtlCol="0" anchor="ctr"/>
          <a:lstStyle>
            <a:lvl1pPr algn="l">
              <a:defRPr sz="1200">
                <a:solidFill>
                  <a:schemeClr val="bg2"/>
                </a:solidFill>
              </a:defRPr>
            </a:lvl1pPr>
          </a:lstStyle>
          <a:p>
            <a:r>
              <a:rPr lang="en-US"/>
              <a:t>NCTCOG Presentation</a:t>
            </a:r>
          </a:p>
        </p:txBody>
      </p:sp>
      <p:sp>
        <p:nvSpPr>
          <p:cNvPr id="6" name="Slide Number Placeholder 5">
            <a:extLst>
              <a:ext uri="{FF2B5EF4-FFF2-40B4-BE49-F238E27FC236}">
                <a16:creationId xmlns:a16="http://schemas.microsoft.com/office/drawing/2014/main" id="{443CEAF0-4754-4BE3-A7BB-1072802F8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F7B4771B-AE04-41F8-8441-EC7D184086A2}" type="slidenum">
              <a:rPr lang="en-US" smtClean="0"/>
              <a:pPr/>
              <a:t>‹#›</a:t>
            </a:fld>
            <a:endParaRPr lang="en-US"/>
          </a:p>
        </p:txBody>
      </p:sp>
      <p:pic>
        <p:nvPicPr>
          <p:cNvPr id="7" name="NCTCOG logo">
            <a:extLst>
              <a:ext uri="{FF2B5EF4-FFF2-40B4-BE49-F238E27FC236}">
                <a16:creationId xmlns:a16="http://schemas.microsoft.com/office/drawing/2014/main" id="{A6AA05DD-DA5E-471D-9E90-7CDE29EF41D5}"/>
              </a:ext>
            </a:extLst>
          </p:cNvPr>
          <p:cNvPicPr>
            <a:picLocks noChangeAspect="1"/>
          </p:cNvPicPr>
          <p:nvPr userDrawn="1"/>
        </p:nvPicPr>
        <p:blipFill>
          <a:blip r:embed="rId39" cstate="print">
            <a:extLst>
              <a:ext uri="{28A0092B-C50C-407E-A947-70E740481C1C}">
                <a14:useLocalDpi xmlns:a14="http://schemas.microsoft.com/office/drawing/2010/main" val="0"/>
              </a:ext>
            </a:extLst>
          </a:blip>
          <a:srcRect/>
          <a:stretch/>
        </p:blipFill>
        <p:spPr>
          <a:xfrm>
            <a:off x="770343" y="6252570"/>
            <a:ext cx="823067" cy="572684"/>
          </a:xfrm>
          <a:prstGeom prst="rect">
            <a:avLst/>
          </a:prstGeom>
        </p:spPr>
      </p:pic>
    </p:spTree>
    <p:extLst>
      <p:ext uri="{BB962C8B-B14F-4D97-AF65-F5344CB8AC3E}">
        <p14:creationId xmlns:p14="http://schemas.microsoft.com/office/powerpoint/2010/main" val="35366845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Lst>
  <p:hf hdr="0" dt="0"/>
  <p:txStyles>
    <p:titleStyle>
      <a:lvl1pPr algn="l" defTabSz="914400" rtl="0" eaLnBrk="1" latinLnBrk="0" hangingPunct="1">
        <a:lnSpc>
          <a:spcPct val="9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www.cleancities.org/NTx-REV" TargetMode="Externa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hyperlink" Target="https://www.conservenorthtexas.org/case-studies/Whitepaper-Planning-for-Resilient-EV-Charging-(1)" TargetMode="External"/><Relationship Id="rId4" Type="http://schemas.openxmlformats.org/officeDocument/2006/relationships/image" Target="../media/image85.svg"/></Relationships>
</file>

<file path=ppt/slides/_rels/slide1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www.nrel.gov/news/program/2021/new-tool-can-help-maximize-wind-power-production-reliability.html" TargetMode="External"/><Relationship Id="rId4" Type="http://schemas.openxmlformats.org/officeDocument/2006/relationships/image" Target="../media/image8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s://beamforall.com/product/ev-arc/" TargetMode="External"/><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www.nrel.gov/news/program/2021/new-tool-can-help-maximize-wind-power-production-reliability.html" TargetMode="Externa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7DF_21952B5F.xml"/><Relationship Id="rId7" Type="http://schemas.openxmlformats.org/officeDocument/2006/relationships/hyperlink" Target="https://www.nrel.gov/news/"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91.jpe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autocarindia.com/car-news/hyundai-introduces-vehicle-to-vehicle-charging-facility-41514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nrel.gov/news/program/2021/nothing-to-fear-for-high-renewable-systems-nrel-shows-scalable-resilient-and-secure-systems-with-communication-less-control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7F7_3F2BAF2C.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mailto:cleancities@nctcog.or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5.png"/><Relationship Id="rId3"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hyperlink" Target="https://www.linkedin.com/showcase/dfwcleancities/"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02.svg"/><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hyperlink" Target="https://www.dfwcleancities.org/planning-resilient-ev-charging-in-texas" TargetMode="External"/><Relationship Id="rId1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hyperlink" Target="https://www.codot.gov/programs/yourtransportationpriorities/assets/cdot-resilience-improvement-plan-final-02-10-2025.pdf" TargetMode="External"/><Relationship Id="rId3" Type="http://schemas.openxmlformats.org/officeDocument/2006/relationships/hyperlink" Target="https://electrek.co/2024/02/12/texas-dc-fast-chargers-integrated-battery-storage-xcharge-north-ameri/" TargetMode="External"/><Relationship Id="rId7" Type="http://schemas.openxmlformats.org/officeDocument/2006/relationships/hyperlink" Target="https://www.conservenorthtexas.org/getattachment/5f6d0a14-6e7b-44f5-8283-389b763d4c33/nctcog-resilientevcharginginfrastructure-whitepaper.pdf" TargetMode="External"/><Relationship Id="rId2" Type="http://schemas.microsoft.com/office/2018/10/relationships/comments" Target="../comments/modernComment_7F9_5E72F94B.xml"/><Relationship Id="rId1" Type="http://schemas.openxmlformats.org/officeDocument/2006/relationships/slideLayout" Target="../slideLayouts/slideLayout2.xml"/><Relationship Id="rId6" Type="http://schemas.openxmlformats.org/officeDocument/2006/relationships/hyperlink" Target="https://alphastruxure.com/case-studies/montgomery_county_brookville_bus_depot/" TargetMode="External"/><Relationship Id="rId5" Type="http://schemas.openxmlformats.org/officeDocument/2006/relationships/hyperlink" Target="https://www.phoenix.gov/sustainabilitysite/MediaAssets/sustainability/electric-vehicles/Draft%20Transportation%20Electrification%20Action%20Plan.pdf" TargetMode="External"/><Relationship Id="rId4" Type="http://schemas.openxmlformats.org/officeDocument/2006/relationships/hyperlink" Target="https://www.energy.gov/femp/united-states-forest-service-leverages-ev-charging-solution-remote-area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3.xml"/><Relationship Id="rId16"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55.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74.svg"/><Relationship Id="rId1" Type="http://schemas.openxmlformats.org/officeDocument/2006/relationships/slideLayout" Target="../slideLayouts/slideLayout13.xml"/><Relationship Id="rId6" Type="http://schemas.openxmlformats.org/officeDocument/2006/relationships/image" Target="../media/image69.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72.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rcot.com/gridinfo/load/forecast"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dfwcleancities.org/evnt" TargetMode="External"/><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hyperlink" Target="https://afdc.energy.gov/stations" TargetMode="External"/><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hyperlink" Target="https://paylesspower.com/blog/blackout-track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0E6D-32FE-42B6-8CDE-BE8EAC648706}"/>
              </a:ext>
            </a:extLst>
          </p:cNvPr>
          <p:cNvSpPr>
            <a:spLocks noGrp="1"/>
          </p:cNvSpPr>
          <p:nvPr>
            <p:ph type="ctrTitle"/>
          </p:nvPr>
        </p:nvSpPr>
        <p:spPr>
          <a:xfrm>
            <a:off x="4013396" y="1299426"/>
            <a:ext cx="8469676" cy="2616199"/>
          </a:xfrm>
        </p:spPr>
        <p:txBody>
          <a:bodyPr>
            <a:normAutofit/>
          </a:bodyPr>
          <a:lstStyle/>
          <a:p>
            <a:pPr algn="l"/>
            <a:r>
              <a:rPr lang="en-US" sz="4400">
                <a:solidFill>
                  <a:srgbClr val="002060"/>
                </a:solidFill>
                <a:latin typeface="Lato"/>
              </a:rPr>
              <a:t>Planning Resilient EV Charging</a:t>
            </a:r>
          </a:p>
        </p:txBody>
      </p:sp>
      <p:sp>
        <p:nvSpPr>
          <p:cNvPr id="3" name="Subtitle 2">
            <a:extLst>
              <a:ext uri="{FF2B5EF4-FFF2-40B4-BE49-F238E27FC236}">
                <a16:creationId xmlns:a16="http://schemas.microsoft.com/office/drawing/2014/main" id="{97CA6B52-E4F7-41E5-909A-A674D7E9FAA3}"/>
              </a:ext>
            </a:extLst>
          </p:cNvPr>
          <p:cNvSpPr>
            <a:spLocks noGrp="1"/>
          </p:cNvSpPr>
          <p:nvPr>
            <p:ph type="subTitle" idx="1"/>
          </p:nvPr>
        </p:nvSpPr>
        <p:spPr>
          <a:xfrm>
            <a:off x="5241956" y="4137436"/>
            <a:ext cx="6589312" cy="2498753"/>
          </a:xfrm>
        </p:spPr>
        <p:txBody>
          <a:bodyPr vert="horz" lIns="91440" tIns="45720" rIns="91440" bIns="45720" rtlCol="0" anchor="t">
            <a:normAutofit/>
          </a:bodyPr>
          <a:lstStyle/>
          <a:p>
            <a:r>
              <a:rPr lang="en-US" sz="2000">
                <a:solidFill>
                  <a:srgbClr val="000000"/>
                </a:solidFill>
                <a:latin typeface="Lato"/>
                <a:ea typeface="Lato"/>
                <a:cs typeface="Lato"/>
              </a:rPr>
              <a:t>Lori Clark, Savana Nance, Hannah Thesing</a:t>
            </a:r>
            <a:endParaRPr lang="en-US">
              <a:solidFill>
                <a:srgbClr val="000000"/>
              </a:solidFill>
              <a:latin typeface="Lato"/>
              <a:ea typeface="Lato"/>
              <a:cs typeface="Lato"/>
            </a:endParaRPr>
          </a:p>
          <a:p>
            <a:r>
              <a:rPr lang="en-US" sz="2000">
                <a:solidFill>
                  <a:srgbClr val="000000"/>
                </a:solidFill>
                <a:latin typeface="Lato"/>
                <a:ea typeface="Lato"/>
                <a:cs typeface="Lato"/>
              </a:rPr>
              <a:t>NCTCOG Transportation Department</a:t>
            </a:r>
          </a:p>
          <a:p>
            <a:r>
              <a:rPr lang="en-US" sz="2000">
                <a:solidFill>
                  <a:srgbClr val="000000"/>
                </a:solidFill>
                <a:latin typeface="Lato"/>
                <a:ea typeface="Lato"/>
                <a:cs typeface="Lato"/>
              </a:rPr>
              <a:t>NTX-REV Stakeholder Input Session</a:t>
            </a:r>
          </a:p>
          <a:p>
            <a:r>
              <a:rPr lang="en-US" sz="2000">
                <a:solidFill>
                  <a:srgbClr val="000000"/>
                </a:solidFill>
                <a:latin typeface="Lato"/>
                <a:ea typeface="Lato"/>
                <a:cs typeface="Lato"/>
              </a:rPr>
              <a:t>March 26, 2025</a:t>
            </a:r>
          </a:p>
          <a:p>
            <a:pPr algn="ctr"/>
            <a:endParaRPr lang="en-US" sz="2000">
              <a:solidFill>
                <a:srgbClr val="000000"/>
              </a:solidFill>
              <a:latin typeface="Lato"/>
              <a:ea typeface="Lato"/>
              <a:cs typeface="Lato"/>
            </a:endParaRPr>
          </a:p>
        </p:txBody>
      </p:sp>
      <p:pic>
        <p:nvPicPr>
          <p:cNvPr id="13" name="Picture 2" descr="Image result for dallas texas traffic">
            <a:extLst>
              <a:ext uri="{FF2B5EF4-FFF2-40B4-BE49-F238E27FC236}">
                <a16:creationId xmlns:a16="http://schemas.microsoft.com/office/drawing/2014/main" id="{61B61E2A-2050-4821-B3DC-6D9AC9C68A87}"/>
              </a:ext>
            </a:extLst>
          </p:cNvPr>
          <p:cNvPicPr>
            <a:picLocks noChangeArrowheads="1"/>
          </p:cNvPicPr>
          <p:nvPr/>
        </p:nvPicPr>
        <p:blipFill rotWithShape="1">
          <a:blip r:embed="rId3">
            <a:extLst>
              <a:ext uri="{28A0092B-C50C-407E-A947-70E740481C1C}">
                <a14:useLocalDpi xmlns:a14="http://schemas.microsoft.com/office/drawing/2010/main" val="0"/>
              </a:ext>
            </a:extLst>
          </a:blip>
          <a:srcRect l="29201" r="21867" b="7726"/>
          <a:stretch/>
        </p:blipFill>
        <p:spPr bwMode="auto">
          <a:xfrm>
            <a:off x="21094"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noFill/>
          <a:ln w="38100">
            <a:noFill/>
          </a:ln>
          <a:effectLst/>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D2DFE49-8F78-41AE-9868-622F90FDA78D}"/>
              </a:ext>
            </a:extLst>
          </p:cNvPr>
          <p:cNvCxnSpPr>
            <a:cxnSpLocks/>
          </p:cNvCxnSpPr>
          <p:nvPr/>
        </p:nvCxnSpPr>
        <p:spPr>
          <a:xfrm flipV="1">
            <a:off x="4013396" y="3948355"/>
            <a:ext cx="7829559" cy="49648"/>
          </a:xfrm>
          <a:prstGeom prst="line">
            <a:avLst/>
          </a:prstGeom>
          <a:ln>
            <a:solidFill>
              <a:schemeClr val="accent2">
                <a:lumMod val="75000"/>
              </a:schemeClr>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1E14DDC7-CC67-0C18-48DD-EAF457FAED34}"/>
              </a:ext>
            </a:extLst>
          </p:cNvPr>
          <p:cNvPicPr>
            <a:picLocks noChangeAspect="1"/>
          </p:cNvPicPr>
          <p:nvPr/>
        </p:nvPicPr>
        <p:blipFill>
          <a:blip r:embed="rId4"/>
          <a:stretch>
            <a:fillRect/>
          </a:stretch>
        </p:blipFill>
        <p:spPr>
          <a:xfrm>
            <a:off x="10139883" y="482766"/>
            <a:ext cx="1265538" cy="1378869"/>
          </a:xfrm>
          <a:prstGeom prst="rect">
            <a:avLst/>
          </a:prstGeom>
        </p:spPr>
      </p:pic>
      <p:pic>
        <p:nvPicPr>
          <p:cNvPr id="8" name="Picture 7">
            <a:extLst>
              <a:ext uri="{FF2B5EF4-FFF2-40B4-BE49-F238E27FC236}">
                <a16:creationId xmlns:a16="http://schemas.microsoft.com/office/drawing/2014/main" id="{1B9D4CB3-7DE2-7860-79DC-7A2781AFC81D}"/>
              </a:ext>
            </a:extLst>
          </p:cNvPr>
          <p:cNvPicPr>
            <a:picLocks noChangeAspect="1"/>
          </p:cNvPicPr>
          <p:nvPr/>
        </p:nvPicPr>
        <p:blipFill>
          <a:blip r:embed="rId5"/>
          <a:stretch>
            <a:fillRect/>
          </a:stretch>
        </p:blipFill>
        <p:spPr>
          <a:xfrm>
            <a:off x="7775473" y="543338"/>
            <a:ext cx="1885775" cy="1318297"/>
          </a:xfrm>
          <a:prstGeom prst="rect">
            <a:avLst/>
          </a:prstGeom>
        </p:spPr>
      </p:pic>
    </p:spTree>
    <p:extLst>
      <p:ext uri="{BB962C8B-B14F-4D97-AF65-F5344CB8AC3E}">
        <p14:creationId xmlns:p14="http://schemas.microsoft.com/office/powerpoint/2010/main" val="84469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633EA-FD2D-134A-1C42-12D9AB56D17A}"/>
            </a:ext>
          </a:extLst>
        </p:cNvPr>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E36D5546-A8B7-D884-DECC-BCDE66FB92B1}"/>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7C2CEEB2-9977-41BB-8031-871995D3381B}"/>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FD40283C-0D8A-862B-8D76-18660C054660}"/>
              </a:ext>
            </a:extLst>
          </p:cNvPr>
          <p:cNvSpPr>
            <a:spLocks noGrp="1"/>
          </p:cNvSpPr>
          <p:nvPr>
            <p:ph type="title"/>
          </p:nvPr>
        </p:nvSpPr>
        <p:spPr/>
        <p:txBody>
          <a:bodyPr>
            <a:normAutofit/>
          </a:bodyPr>
          <a:lstStyle/>
          <a:p>
            <a:r>
              <a:rPr lang="en-US">
                <a:solidFill>
                  <a:srgbClr val="04486B"/>
                </a:solidFill>
                <a:latin typeface="Lato Bold"/>
                <a:ea typeface="Lato Bold"/>
                <a:cs typeface="Lato Bold"/>
              </a:rPr>
              <a:t>Questions?</a:t>
            </a:r>
            <a:endParaRPr lang="en-US">
              <a:solidFill>
                <a:srgbClr val="04486B"/>
              </a:solidFill>
              <a:ea typeface="Lato Bold"/>
              <a:cs typeface="Lato Bold"/>
            </a:endParaRPr>
          </a:p>
        </p:txBody>
      </p:sp>
      <p:sp>
        <p:nvSpPr>
          <p:cNvPr id="4" name="Footer Placeholder 6">
            <a:extLst>
              <a:ext uri="{FF2B5EF4-FFF2-40B4-BE49-F238E27FC236}">
                <a16:creationId xmlns:a16="http://schemas.microsoft.com/office/drawing/2014/main" id="{0EBBA56F-3154-062D-377D-3BC994FD8D76}"/>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352264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FAF39-2F38-EE60-3818-4F7E1C30B989}"/>
            </a:ext>
          </a:extLst>
        </p:cNvPr>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011667D3-588F-111F-1A2F-9954040033E4}"/>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18DD2D91-4DD9-F907-C76B-426F2960C7EF}"/>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95589C8D-3E6A-E544-4B99-A2985C011929}"/>
              </a:ext>
            </a:extLst>
          </p:cNvPr>
          <p:cNvSpPr>
            <a:spLocks noGrp="1"/>
          </p:cNvSpPr>
          <p:nvPr>
            <p:ph type="title"/>
          </p:nvPr>
        </p:nvSpPr>
        <p:spPr/>
        <p:txBody>
          <a:bodyPr>
            <a:normAutofit fontScale="90000"/>
          </a:bodyPr>
          <a:lstStyle/>
          <a:p>
            <a:r>
              <a:rPr lang="en-US" sz="4400">
                <a:solidFill>
                  <a:srgbClr val="04486B"/>
                </a:solidFill>
                <a:latin typeface="Lato Bold"/>
                <a:ea typeface="Lato Bold"/>
                <a:cs typeface="Lato Bold"/>
              </a:rPr>
              <a:t>Scope Overview and Establishing Regional Objectives, Outputs, &amp; Outcomes</a:t>
            </a:r>
            <a:endParaRPr lang="en-US" sz="4400">
              <a:solidFill>
                <a:srgbClr val="04486B"/>
              </a:solidFill>
              <a:ea typeface="Lato Bold"/>
              <a:cs typeface="Lato Bold"/>
            </a:endParaRPr>
          </a:p>
        </p:txBody>
      </p:sp>
      <p:sp>
        <p:nvSpPr>
          <p:cNvPr id="4" name="Footer Placeholder 6">
            <a:extLst>
              <a:ext uri="{FF2B5EF4-FFF2-40B4-BE49-F238E27FC236}">
                <a16:creationId xmlns:a16="http://schemas.microsoft.com/office/drawing/2014/main" id="{27AEA242-5C06-4044-C5D6-1DA9FF8093E7}"/>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245810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9D64-3FF8-063C-1C32-2E1F265D48A4}"/>
            </a:ext>
          </a:extLst>
        </p:cNvPr>
        <p:cNvGrpSpPr/>
        <p:nvPr/>
      </p:nvGrpSpPr>
      <p:grpSpPr>
        <a:xfrm>
          <a:off x="0" y="0"/>
          <a:ext cx="0" cy="0"/>
          <a:chOff x="0" y="0"/>
          <a:chExt cx="0" cy="0"/>
        </a:xfrm>
      </p:grpSpPr>
      <p:pic>
        <p:nvPicPr>
          <p:cNvPr id="4" name="Picture 3" descr="GettyImages-183881703">
            <a:extLst>
              <a:ext uri="{FF2B5EF4-FFF2-40B4-BE49-F238E27FC236}">
                <a16:creationId xmlns:a16="http://schemas.microsoft.com/office/drawing/2014/main" id="{AD9D1C5A-EEE7-1A7E-E437-CD8EB227DB0D}"/>
              </a:ext>
            </a:extLst>
          </p:cNvPr>
          <p:cNvPicPr>
            <a:picLocks noChangeAspect="1"/>
          </p:cNvPicPr>
          <p:nvPr/>
        </p:nvPicPr>
        <p:blipFill>
          <a:blip r:embed="rId3"/>
          <a:srcRect l="359" t="47" r="22073" b="39"/>
          <a:stretch/>
        </p:blipFill>
        <p:spPr>
          <a:xfrm>
            <a:off x="-1481611" y="-33434"/>
            <a:ext cx="7027743" cy="6892346"/>
          </a:xfrm>
          <a:prstGeom prst="rect">
            <a:avLst/>
          </a:prstGeom>
        </p:spPr>
      </p:pic>
      <p:sp>
        <p:nvSpPr>
          <p:cNvPr id="2" name="Title 1">
            <a:extLst>
              <a:ext uri="{FF2B5EF4-FFF2-40B4-BE49-F238E27FC236}">
                <a16:creationId xmlns:a16="http://schemas.microsoft.com/office/drawing/2014/main" id="{0E694EE2-63F8-7CA1-9D4D-BC1059B1F098}"/>
              </a:ext>
            </a:extLst>
          </p:cNvPr>
          <p:cNvSpPr>
            <a:spLocks noGrp="1"/>
          </p:cNvSpPr>
          <p:nvPr>
            <p:ph type="title"/>
          </p:nvPr>
        </p:nvSpPr>
        <p:spPr>
          <a:xfrm>
            <a:off x="5735762" y="-236645"/>
            <a:ext cx="5848428" cy="1450757"/>
          </a:xfrm>
        </p:spPr>
        <p:txBody>
          <a:bodyPr>
            <a:normAutofit/>
          </a:bodyPr>
          <a:lstStyle/>
          <a:p>
            <a:r>
              <a:rPr lang="en-US" sz="4000">
                <a:solidFill>
                  <a:schemeClr val="tx2">
                    <a:lumMod val="90000"/>
                    <a:lumOff val="10000"/>
                  </a:schemeClr>
                </a:solidFill>
                <a:latin typeface="Lato"/>
                <a:ea typeface="Lato"/>
                <a:cs typeface="Lato"/>
              </a:rPr>
              <a:t>Setting the Scope</a:t>
            </a:r>
            <a:r>
              <a:rPr kumimoji="0" lang="en-US" sz="4000" b="0" i="0" u="none" strike="noStrike" kern="1200" cap="none" spc="0" normalizeH="0" baseline="0" noProof="0">
                <a:ln>
                  <a:noFill/>
                </a:ln>
                <a:solidFill>
                  <a:schemeClr val="tx2">
                    <a:lumMod val="90000"/>
                    <a:lumOff val="10000"/>
                  </a:schemeClr>
                </a:solidFill>
                <a:effectLst/>
                <a:uLnTx/>
                <a:uFillTx/>
                <a:latin typeface="Lato"/>
                <a:ea typeface="Lato"/>
                <a:cs typeface="Lato"/>
              </a:rPr>
              <a:t> </a:t>
            </a:r>
            <a:endParaRPr lang="en-US">
              <a:solidFill>
                <a:schemeClr val="tx2">
                  <a:lumMod val="90000"/>
                  <a:lumOff val="10000"/>
                </a:schemeClr>
              </a:solidFill>
              <a:latin typeface="Lato"/>
              <a:ea typeface="Lato"/>
              <a:cs typeface="Lato"/>
            </a:endParaRPr>
          </a:p>
        </p:txBody>
      </p:sp>
      <p:sp>
        <p:nvSpPr>
          <p:cNvPr id="3" name="Content Placeholder 2">
            <a:extLst>
              <a:ext uri="{FF2B5EF4-FFF2-40B4-BE49-F238E27FC236}">
                <a16:creationId xmlns:a16="http://schemas.microsoft.com/office/drawing/2014/main" id="{C64B4468-7C13-9F30-07E0-FE7EDCD8A965}"/>
              </a:ext>
            </a:extLst>
          </p:cNvPr>
          <p:cNvSpPr>
            <a:spLocks noGrp="1"/>
          </p:cNvSpPr>
          <p:nvPr>
            <p:ph sz="half" idx="1"/>
          </p:nvPr>
        </p:nvSpPr>
        <p:spPr>
          <a:prstGeom prst="rect">
            <a:avLst/>
          </a:prstGeom>
          <a:noFill/>
          <a:ln w="28575">
            <a:no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marL="0" indent="0" fontAlgn="base">
              <a:buNone/>
            </a:pPr>
            <a:endParaRPr lang="en-US" sz="3200">
              <a:solidFill>
                <a:srgbClr val="000000"/>
              </a:solidFill>
              <a:ea typeface="Calibri"/>
              <a:cs typeface="Calibri"/>
            </a:endParaRPr>
          </a:p>
          <a:p>
            <a:pPr algn="l" rtl="0" fontAlgn="base"/>
            <a:endParaRPr lang="en-US" b="0" i="0">
              <a:solidFill>
                <a:srgbClr val="000000"/>
              </a:solidFill>
              <a:effectLst/>
              <a:latin typeface="Calibri"/>
              <a:ea typeface="Calibri"/>
              <a:cs typeface="Calibri"/>
            </a:endParaRPr>
          </a:p>
        </p:txBody>
      </p:sp>
      <p:sp>
        <p:nvSpPr>
          <p:cNvPr id="5" name="Slide Number Placeholder 4">
            <a:extLst>
              <a:ext uri="{FF2B5EF4-FFF2-40B4-BE49-F238E27FC236}">
                <a16:creationId xmlns:a16="http://schemas.microsoft.com/office/drawing/2014/main" id="{D5279600-C46E-6237-F1AD-8398A1860536}"/>
              </a:ext>
            </a:extLst>
          </p:cNvPr>
          <p:cNvSpPr>
            <a:spLocks noGrp="1"/>
          </p:cNvSpPr>
          <p:nvPr>
            <p:ph type="sldNum" sz="quarter" idx="12"/>
          </p:nvPr>
        </p:nvSpPr>
        <p:spPr>
          <a:xfrm>
            <a:off x="9317383" y="6466785"/>
            <a:ext cx="2743200" cy="365125"/>
          </a:xfrm>
        </p:spPr>
        <p:txBody>
          <a:bodyPr/>
          <a:lstStyle/>
          <a:p>
            <a:fld id="{35E33884-4D56-43DE-8C3B-45475C2919D2}" type="slidenum">
              <a:rPr lang="en-US" dirty="0" smtClean="0">
                <a:solidFill>
                  <a:srgbClr val="000000"/>
                </a:solidFill>
              </a:rPr>
              <a:t>12</a:t>
            </a:fld>
            <a:endParaRPr lang="en-US">
              <a:solidFill>
                <a:srgbClr val="000000"/>
              </a:solidFill>
            </a:endParaRPr>
          </a:p>
        </p:txBody>
      </p:sp>
      <p:sp>
        <p:nvSpPr>
          <p:cNvPr id="8" name="TextBox 6">
            <a:extLst>
              <a:ext uri="{FF2B5EF4-FFF2-40B4-BE49-F238E27FC236}">
                <a16:creationId xmlns:a16="http://schemas.microsoft.com/office/drawing/2014/main" id="{85B437C3-36C3-361B-AF46-FBB3BC94E626}"/>
              </a:ext>
            </a:extLst>
          </p:cNvPr>
          <p:cNvSpPr txBox="1"/>
          <p:nvPr/>
        </p:nvSpPr>
        <p:spPr>
          <a:xfrm>
            <a:off x="5735762" y="1144588"/>
            <a:ext cx="6333932"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00"/>
                </a:solidFill>
                <a:latin typeface="Lato"/>
                <a:ea typeface="Lato"/>
                <a:cs typeface="Lato"/>
              </a:rPr>
              <a:t>Objective:</a:t>
            </a:r>
          </a:p>
          <a:p>
            <a:pPr marL="285750" indent="-285750">
              <a:buFont typeface="Arial"/>
              <a:buChar char="•"/>
            </a:pPr>
            <a:r>
              <a:rPr lang="en-US" sz="2000">
                <a:solidFill>
                  <a:srgbClr val="000000"/>
                </a:solidFill>
                <a:latin typeface="Lato"/>
                <a:ea typeface="Lato"/>
                <a:cs typeface="Lato"/>
              </a:rPr>
              <a:t>Create North Texas Resilient Electric Vehicle (NTX-REV) plan for  16-county NCTCOG region to </a:t>
            </a:r>
            <a:r>
              <a:rPr lang="en-US" sz="2000" b="1">
                <a:solidFill>
                  <a:srgbClr val="000000"/>
                </a:solidFill>
                <a:latin typeface="Lato"/>
                <a:ea typeface="Lato"/>
                <a:cs typeface="Lato"/>
              </a:rPr>
              <a:t>continue critical electric vehicle operations</a:t>
            </a:r>
            <a:r>
              <a:rPr lang="en-US" sz="2000">
                <a:solidFill>
                  <a:srgbClr val="000000"/>
                </a:solidFill>
                <a:latin typeface="Lato"/>
                <a:ea typeface="Lato"/>
                <a:cs typeface="Lato"/>
              </a:rPr>
              <a:t> </a:t>
            </a:r>
          </a:p>
          <a:p>
            <a:endParaRPr lang="en-US" sz="2000">
              <a:solidFill>
                <a:srgbClr val="000000"/>
              </a:solidFill>
              <a:latin typeface="Lato"/>
              <a:ea typeface="Lato"/>
              <a:cs typeface="Lato"/>
            </a:endParaRPr>
          </a:p>
          <a:p>
            <a:r>
              <a:rPr lang="en-US" sz="2000" b="1">
                <a:solidFill>
                  <a:srgbClr val="000000"/>
                </a:solidFill>
                <a:latin typeface="Lato"/>
                <a:ea typeface="Lato"/>
                <a:cs typeface="Lato"/>
              </a:rPr>
              <a:t>Outputs:</a:t>
            </a:r>
          </a:p>
          <a:p>
            <a:pPr marL="342900" indent="-342900">
              <a:buFont typeface="Arial"/>
              <a:buChar char="•"/>
            </a:pPr>
            <a:r>
              <a:rPr lang="en-US" sz="2000">
                <a:solidFill>
                  <a:srgbClr val="000000"/>
                </a:solidFill>
                <a:latin typeface="Lato"/>
                <a:ea typeface="Lato"/>
                <a:cs typeface="Lato"/>
              </a:rPr>
              <a:t>Draft and final NTX-REV Plan</a:t>
            </a:r>
          </a:p>
          <a:p>
            <a:pPr marL="342900" indent="-342900">
              <a:buFont typeface="Arial"/>
              <a:buChar char="•"/>
            </a:pPr>
            <a:r>
              <a:rPr lang="en-US" sz="2000">
                <a:solidFill>
                  <a:srgbClr val="000000"/>
                </a:solidFill>
                <a:latin typeface="Lato"/>
                <a:ea typeface="Lato"/>
                <a:cs typeface="Lato"/>
              </a:rPr>
              <a:t>Updated Hazard Mitigation guidance</a:t>
            </a:r>
          </a:p>
          <a:p>
            <a:pPr marL="342900" indent="-342900">
              <a:buFont typeface="Arial"/>
              <a:buChar char="•"/>
            </a:pPr>
            <a:endParaRPr lang="en-US" sz="2000">
              <a:solidFill>
                <a:srgbClr val="000000"/>
              </a:solidFill>
              <a:latin typeface="Lato"/>
              <a:ea typeface="Lato"/>
              <a:cs typeface="Lato"/>
            </a:endParaRPr>
          </a:p>
          <a:p>
            <a:r>
              <a:rPr lang="en-US" sz="2000" b="1">
                <a:solidFill>
                  <a:srgbClr val="000000"/>
                </a:solidFill>
                <a:latin typeface="Lato"/>
                <a:ea typeface="Lato"/>
                <a:cs typeface="Lato"/>
              </a:rPr>
              <a:t>Outcomes:</a:t>
            </a:r>
            <a:endParaRPr lang="en-US" sz="2000">
              <a:solidFill>
                <a:srgbClr val="000000"/>
              </a:solidFill>
              <a:latin typeface="Lato"/>
              <a:ea typeface="Lato"/>
              <a:cs typeface="Lato"/>
            </a:endParaRPr>
          </a:p>
          <a:p>
            <a:pPr marL="342900" indent="-342900">
              <a:buFont typeface="Arial"/>
              <a:buChar char="•"/>
            </a:pPr>
            <a:r>
              <a:rPr lang="en-US" sz="2000">
                <a:solidFill>
                  <a:srgbClr val="000000"/>
                </a:solidFill>
                <a:latin typeface="Lato"/>
                <a:ea typeface="Lato"/>
                <a:cs typeface="Lato"/>
              </a:rPr>
              <a:t>Increased awareness and understanding of the risks and potential solutions surrounding electrification of critical EV operations and EV charging</a:t>
            </a:r>
          </a:p>
          <a:p>
            <a:pPr marL="342900" indent="-342900">
              <a:buFont typeface="Arial"/>
              <a:buChar char="•"/>
            </a:pPr>
            <a:r>
              <a:rPr lang="en-US" sz="2000">
                <a:solidFill>
                  <a:srgbClr val="000000"/>
                </a:solidFill>
                <a:latin typeface="Lato"/>
                <a:ea typeface="Lato"/>
                <a:cs typeface="Lato"/>
              </a:rPr>
              <a:t>Improved readiness in the event disruption occurs</a:t>
            </a:r>
            <a:endParaRPr lang="en-US"/>
          </a:p>
        </p:txBody>
      </p:sp>
      <p:sp>
        <p:nvSpPr>
          <p:cNvPr id="16" name="TextBox 9">
            <a:extLst>
              <a:ext uri="{FF2B5EF4-FFF2-40B4-BE49-F238E27FC236}">
                <a16:creationId xmlns:a16="http://schemas.microsoft.com/office/drawing/2014/main" id="{96DB76F5-ED41-B683-EE3F-3CA5351D8643}"/>
              </a:ext>
            </a:extLst>
          </p:cNvPr>
          <p:cNvSpPr txBox="1"/>
          <p:nvPr/>
        </p:nvSpPr>
        <p:spPr>
          <a:xfrm>
            <a:off x="125090" y="92605"/>
            <a:ext cx="965329"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0000"/>
                </a:solidFill>
              </a:rPr>
              <a:t>Source: Getty </a:t>
            </a:r>
          </a:p>
        </p:txBody>
      </p:sp>
      <p:pic>
        <p:nvPicPr>
          <p:cNvPr id="18" name="Picture 17">
            <a:extLst>
              <a:ext uri="{FF2B5EF4-FFF2-40B4-BE49-F238E27FC236}">
                <a16:creationId xmlns:a16="http://schemas.microsoft.com/office/drawing/2014/main" id="{6284F183-389C-D5BC-C146-2472E3DD61D7}"/>
              </a:ext>
            </a:extLst>
          </p:cNvPr>
          <p:cNvPicPr>
            <a:picLocks noChangeAspect="1"/>
          </p:cNvPicPr>
          <p:nvPr/>
        </p:nvPicPr>
        <p:blipFill>
          <a:blip r:embed="rId4"/>
          <a:stretch>
            <a:fillRect/>
          </a:stretch>
        </p:blipFill>
        <p:spPr>
          <a:xfrm>
            <a:off x="10754470" y="6411111"/>
            <a:ext cx="841321" cy="420660"/>
          </a:xfrm>
          <a:prstGeom prst="rect">
            <a:avLst/>
          </a:prstGeom>
        </p:spPr>
      </p:pic>
      <p:pic>
        <p:nvPicPr>
          <p:cNvPr id="20" name="Picture 19">
            <a:extLst>
              <a:ext uri="{FF2B5EF4-FFF2-40B4-BE49-F238E27FC236}">
                <a16:creationId xmlns:a16="http://schemas.microsoft.com/office/drawing/2014/main" id="{6A2AAF61-89C0-8DE5-F6E3-61438287AE27}"/>
              </a:ext>
            </a:extLst>
          </p:cNvPr>
          <p:cNvPicPr>
            <a:picLocks noChangeAspect="1"/>
          </p:cNvPicPr>
          <p:nvPr/>
        </p:nvPicPr>
        <p:blipFill>
          <a:blip r:embed="rId5"/>
          <a:stretch>
            <a:fillRect/>
          </a:stretch>
        </p:blipFill>
        <p:spPr>
          <a:xfrm>
            <a:off x="10352365" y="6409695"/>
            <a:ext cx="390178" cy="426757"/>
          </a:xfrm>
          <a:prstGeom prst="rect">
            <a:avLst/>
          </a:prstGeom>
        </p:spPr>
      </p:pic>
      <p:sp>
        <p:nvSpPr>
          <p:cNvPr id="9" name="Footer Placeholder 3">
            <a:extLst>
              <a:ext uri="{FF2B5EF4-FFF2-40B4-BE49-F238E27FC236}">
                <a16:creationId xmlns:a16="http://schemas.microsoft.com/office/drawing/2014/main" id="{64BCA5AE-6109-50EC-F67B-14A39E5D8136}"/>
              </a:ext>
            </a:extLst>
          </p:cNvPr>
          <p:cNvSpPr txBox="1">
            <a:spLocks/>
          </p:cNvSpPr>
          <p:nvPr/>
        </p:nvSpPr>
        <p:spPr>
          <a:xfrm>
            <a:off x="122832" y="6582891"/>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7" name="Footer Placeholder 3">
            <a:extLst>
              <a:ext uri="{FF2B5EF4-FFF2-40B4-BE49-F238E27FC236}">
                <a16:creationId xmlns:a16="http://schemas.microsoft.com/office/drawing/2014/main" id="{6EF8644E-CBEA-7503-96D5-3736D64D06D1}"/>
              </a:ext>
            </a:extLst>
          </p:cNvPr>
          <p:cNvSpPr txBox="1">
            <a:spLocks/>
          </p:cNvSpPr>
          <p:nvPr/>
        </p:nvSpPr>
        <p:spPr>
          <a:xfrm>
            <a:off x="7238265" y="6449026"/>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6" name="TextBox 5">
            <a:extLst>
              <a:ext uri="{FF2B5EF4-FFF2-40B4-BE49-F238E27FC236}">
                <a16:creationId xmlns:a16="http://schemas.microsoft.com/office/drawing/2014/main" id="{A530B01C-5121-AED9-400F-A89AA9D297E9}"/>
              </a:ext>
            </a:extLst>
          </p:cNvPr>
          <p:cNvSpPr txBox="1"/>
          <p:nvPr/>
        </p:nvSpPr>
        <p:spPr>
          <a:xfrm>
            <a:off x="-1469682" y="3441680"/>
            <a:ext cx="7027742" cy="3416320"/>
          </a:xfrm>
          <a:prstGeom prst="rect">
            <a:avLst/>
          </a:prstGeom>
          <a:solidFill>
            <a:schemeClr val="bg1"/>
          </a:solidFill>
        </p:spPr>
        <p:txBody>
          <a:bodyPr wrap="square" lIns="91440" tIns="45720" rIns="91440" bIns="45720" rtlCol="0" anchor="t">
            <a:spAutoFit/>
          </a:bodyPr>
          <a:lstStyle/>
          <a:p>
            <a:pPr lvl="1"/>
            <a:r>
              <a:rPr lang="en-US" sz="2000" b="1">
                <a:solidFill>
                  <a:srgbClr val="000000"/>
                </a:solidFill>
                <a:latin typeface="Lato"/>
              </a:rPr>
              <a:t>Project Timeline </a:t>
            </a:r>
          </a:p>
          <a:p>
            <a:pPr lvl="2"/>
            <a:r>
              <a:rPr lang="en-US" b="1">
                <a:solidFill>
                  <a:schemeClr val="tx2">
                    <a:lumMod val="90000"/>
                    <a:lumOff val="10000"/>
                  </a:schemeClr>
                </a:solidFill>
                <a:latin typeface="Lato"/>
                <a:ea typeface="Lato"/>
                <a:cs typeface="Lato"/>
              </a:rPr>
              <a:t> October 2024- July 2025*</a:t>
            </a:r>
          </a:p>
          <a:p>
            <a:pPr lvl="2"/>
            <a:r>
              <a:rPr lang="en-US" b="1">
                <a:solidFill>
                  <a:schemeClr val="tx2">
                    <a:lumMod val="90000"/>
                    <a:lumOff val="10000"/>
                  </a:schemeClr>
                </a:solidFill>
                <a:latin typeface="Lato"/>
                <a:ea typeface="Lato"/>
                <a:cs typeface="Lato"/>
              </a:rPr>
              <a:t>	</a:t>
            </a:r>
            <a:r>
              <a:rPr lang="en-US" b="1">
                <a:solidFill>
                  <a:srgbClr val="000000"/>
                </a:solidFill>
                <a:latin typeface="Lato"/>
                <a:ea typeface="Lato"/>
                <a:cs typeface="Lato"/>
              </a:rPr>
              <a:t>Research and Engagement</a:t>
            </a:r>
            <a:endParaRPr lang="en-US">
              <a:latin typeface="Lato"/>
              <a:ea typeface="Lato"/>
              <a:cs typeface="Lato"/>
            </a:endParaRPr>
          </a:p>
          <a:p>
            <a:pPr lvl="2"/>
            <a:r>
              <a:rPr lang="en-US" b="1">
                <a:solidFill>
                  <a:schemeClr val="tx2">
                    <a:lumMod val="90000"/>
                    <a:lumOff val="10000"/>
                  </a:schemeClr>
                </a:solidFill>
                <a:latin typeface="Lato"/>
                <a:ea typeface="Lato"/>
                <a:cs typeface="Lato"/>
              </a:rPr>
              <a:t>	</a:t>
            </a:r>
            <a:r>
              <a:rPr lang="en-US" b="1">
                <a:solidFill>
                  <a:srgbClr val="000000"/>
                </a:solidFill>
                <a:latin typeface="Lato"/>
                <a:ea typeface="Lato"/>
                <a:cs typeface="Lato"/>
              </a:rPr>
              <a:t>NTX-REV Plan Drafting</a:t>
            </a:r>
          </a:p>
          <a:p>
            <a:pPr lvl="2"/>
            <a:endParaRPr lang="en-US" b="1">
              <a:solidFill>
                <a:schemeClr val="tx2">
                  <a:lumMod val="90000"/>
                  <a:lumOff val="10000"/>
                </a:schemeClr>
              </a:solidFill>
              <a:latin typeface="Lato"/>
              <a:ea typeface="Lato"/>
              <a:cs typeface="Lato"/>
            </a:endParaRPr>
          </a:p>
          <a:p>
            <a:pPr lvl="2"/>
            <a:r>
              <a:rPr lang="en-US" b="1">
                <a:solidFill>
                  <a:schemeClr val="tx2">
                    <a:lumMod val="90000"/>
                    <a:lumOff val="10000"/>
                  </a:schemeClr>
                </a:solidFill>
                <a:latin typeface="Lato"/>
                <a:ea typeface="Lato"/>
                <a:cs typeface="Lato"/>
              </a:rPr>
              <a:t> August 2025 – September 2026*</a:t>
            </a:r>
          </a:p>
          <a:p>
            <a:pPr lvl="2"/>
            <a:r>
              <a:rPr lang="en-US" b="1">
                <a:solidFill>
                  <a:srgbClr val="000000"/>
                </a:solidFill>
                <a:latin typeface="Lato"/>
                <a:ea typeface="Lato"/>
                <a:cs typeface="Lato"/>
              </a:rPr>
              <a:t>	Demo Project Development &amp; Implementation</a:t>
            </a:r>
            <a:endParaRPr lang="en-US" b="1">
              <a:latin typeface="Lato"/>
              <a:ea typeface="Lato"/>
              <a:cs typeface="Lato"/>
            </a:endParaRPr>
          </a:p>
          <a:p>
            <a:pPr lvl="2"/>
            <a:endParaRPr lang="en-US" b="1">
              <a:solidFill>
                <a:schemeClr val="tx2">
                  <a:lumMod val="90000"/>
                  <a:lumOff val="10000"/>
                </a:schemeClr>
              </a:solidFill>
              <a:latin typeface="Lato"/>
              <a:ea typeface="Lato"/>
              <a:cs typeface="Lato"/>
            </a:endParaRPr>
          </a:p>
          <a:p>
            <a:pPr lvl="2"/>
            <a:r>
              <a:rPr lang="en-US" b="1">
                <a:solidFill>
                  <a:srgbClr val="000000"/>
                </a:solidFill>
                <a:latin typeface="Lato"/>
                <a:ea typeface="Lato"/>
                <a:cs typeface="Lato"/>
              </a:rPr>
              <a:t>  </a:t>
            </a:r>
            <a:r>
              <a:rPr lang="en-US" b="1">
                <a:solidFill>
                  <a:schemeClr val="tx2">
                    <a:lumMod val="90000"/>
                    <a:lumOff val="10000"/>
                  </a:schemeClr>
                </a:solidFill>
                <a:latin typeface="Lato"/>
                <a:ea typeface="Lato"/>
                <a:cs typeface="Lato"/>
              </a:rPr>
              <a:t>October 2026 – March 2027*</a:t>
            </a:r>
          </a:p>
          <a:p>
            <a:pPr lvl="2"/>
            <a:r>
              <a:rPr lang="en-US" b="1">
                <a:latin typeface="Lato"/>
                <a:ea typeface="Lato"/>
                <a:cs typeface="Lato"/>
              </a:rPr>
              <a:t>	Plan Finalization and Distribution</a:t>
            </a:r>
            <a:endParaRPr lang="en-US">
              <a:latin typeface="Lato"/>
              <a:ea typeface="Lato"/>
              <a:cs typeface="Lato"/>
            </a:endParaRPr>
          </a:p>
          <a:p>
            <a:endParaRPr lang="en-US" sz="1800" b="1">
              <a:solidFill>
                <a:schemeClr val="tx2">
                  <a:lumMod val="90000"/>
                  <a:lumOff val="10000"/>
                </a:schemeClr>
              </a:solidFill>
              <a:latin typeface="Lato"/>
              <a:ea typeface="Lato"/>
              <a:cs typeface="Lato"/>
            </a:endParaRPr>
          </a:p>
          <a:p>
            <a:endParaRPr lang="en-US">
              <a:solidFill>
                <a:schemeClr val="tx2">
                  <a:lumMod val="90000"/>
                  <a:lumOff val="10000"/>
                </a:schemeClr>
              </a:solidFill>
              <a:latin typeface="Lato"/>
              <a:ea typeface="Lato"/>
              <a:cs typeface="Lato"/>
            </a:endParaRPr>
          </a:p>
        </p:txBody>
      </p:sp>
      <p:sp>
        <p:nvSpPr>
          <p:cNvPr id="11" name="TextBox 10">
            <a:extLst>
              <a:ext uri="{FF2B5EF4-FFF2-40B4-BE49-F238E27FC236}">
                <a16:creationId xmlns:a16="http://schemas.microsoft.com/office/drawing/2014/main" id="{F5C06D42-AC26-A080-5DB2-8AE1969B03F8}"/>
              </a:ext>
            </a:extLst>
          </p:cNvPr>
          <p:cNvSpPr txBox="1"/>
          <p:nvPr/>
        </p:nvSpPr>
        <p:spPr>
          <a:xfrm>
            <a:off x="-1469682" y="6412726"/>
            <a:ext cx="4153701" cy="307777"/>
          </a:xfrm>
          <a:prstGeom prst="rect">
            <a:avLst/>
          </a:prstGeom>
          <a:noFill/>
        </p:spPr>
        <p:txBody>
          <a:bodyPr wrap="none" lIns="91440" tIns="45720" rIns="91440" bIns="45720" rtlCol="0" anchor="t">
            <a:spAutoFit/>
          </a:bodyPr>
          <a:lstStyle/>
          <a:p>
            <a:r>
              <a:rPr lang="en-US" sz="1400">
                <a:solidFill>
                  <a:srgbClr val="000000"/>
                </a:solidFill>
                <a:latin typeface="Lato"/>
                <a:ea typeface="Lato"/>
                <a:cs typeface="Lato"/>
              </a:rPr>
              <a:t>*Timeline may be adjusted pending DOE approval</a:t>
            </a:r>
          </a:p>
        </p:txBody>
      </p:sp>
    </p:spTree>
    <p:extLst>
      <p:ext uri="{BB962C8B-B14F-4D97-AF65-F5344CB8AC3E}">
        <p14:creationId xmlns:p14="http://schemas.microsoft.com/office/powerpoint/2010/main" val="20972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E076-129B-EB86-F719-5DBC75183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32B37-567C-C5A0-FEB9-A78392F49783}"/>
              </a:ext>
            </a:extLst>
          </p:cNvPr>
          <p:cNvSpPr>
            <a:spLocks noGrp="1"/>
          </p:cNvSpPr>
          <p:nvPr>
            <p:ph type="title"/>
          </p:nvPr>
        </p:nvSpPr>
        <p:spPr>
          <a:xfrm>
            <a:off x="363330" y="343308"/>
            <a:ext cx="10515600" cy="682625"/>
          </a:xfrm>
        </p:spPr>
        <p:txBody>
          <a:bodyPr anchor="ctr">
            <a:normAutofit/>
          </a:bodyPr>
          <a:lstStyle/>
          <a:p>
            <a:r>
              <a:rPr lang="en-US" sz="4100">
                <a:solidFill>
                  <a:schemeClr val="tx2">
                    <a:lumMod val="90000"/>
                    <a:lumOff val="10000"/>
                  </a:schemeClr>
                </a:solidFill>
                <a:latin typeface="Lato"/>
                <a:ea typeface="Lato"/>
                <a:cs typeface="Lato"/>
              </a:rPr>
              <a:t>Sample Plan Outline</a:t>
            </a:r>
            <a:endParaRPr lang="en-US">
              <a:solidFill>
                <a:schemeClr val="tx2">
                  <a:lumMod val="90000"/>
                  <a:lumOff val="10000"/>
                </a:schemeClr>
              </a:solidFill>
            </a:endParaRPr>
          </a:p>
        </p:txBody>
      </p:sp>
      <p:sp>
        <p:nvSpPr>
          <p:cNvPr id="5" name="Content Placeholder 4">
            <a:extLst>
              <a:ext uri="{FF2B5EF4-FFF2-40B4-BE49-F238E27FC236}">
                <a16:creationId xmlns:a16="http://schemas.microsoft.com/office/drawing/2014/main" id="{0A33A48B-EF81-6A3A-C3B3-64CF07CA9E74}"/>
              </a:ext>
            </a:extLst>
          </p:cNvPr>
          <p:cNvSpPr>
            <a:spLocks noGrp="1"/>
          </p:cNvSpPr>
          <p:nvPr>
            <p:ph idx="1"/>
          </p:nvPr>
        </p:nvSpPr>
        <p:spPr>
          <a:xfrm>
            <a:off x="365200" y="1140632"/>
            <a:ext cx="7861452" cy="5167368"/>
          </a:xfrm>
        </p:spPr>
        <p:txBody>
          <a:bodyPr vert="horz" lIns="91440" tIns="45720" rIns="91440" bIns="45720" rtlCol="0" anchor="t">
            <a:normAutofit lnSpcReduction="10000"/>
          </a:bodyPr>
          <a:lstStyle/>
          <a:p>
            <a:pPr marL="342900" indent="-342900">
              <a:lnSpc>
                <a:spcPct val="100000"/>
              </a:lnSpc>
              <a:spcBef>
                <a:spcPts val="0"/>
              </a:spcBef>
              <a:buFont typeface="Arial,Sans-Serif"/>
              <a:buChar char="•"/>
            </a:pPr>
            <a:r>
              <a:rPr lang="en-US" sz="3300">
                <a:solidFill>
                  <a:srgbClr val="000000"/>
                </a:solidFill>
                <a:latin typeface="Lato"/>
                <a:ea typeface="Lato"/>
                <a:cs typeface="Lato"/>
              </a:rPr>
              <a:t>Introduction to Region</a:t>
            </a:r>
            <a:endParaRPr lang="en-US"/>
          </a:p>
          <a:p>
            <a:pPr marL="342900" indent="-342900">
              <a:lnSpc>
                <a:spcPct val="100000"/>
              </a:lnSpc>
              <a:spcBef>
                <a:spcPts val="0"/>
              </a:spcBef>
              <a:buFont typeface="Arial,Sans-Serif"/>
              <a:buChar char="•"/>
            </a:pPr>
            <a:r>
              <a:rPr lang="en-US" sz="3300">
                <a:solidFill>
                  <a:srgbClr val="000000"/>
                </a:solidFill>
                <a:latin typeface="Lato"/>
                <a:ea typeface="Lato"/>
                <a:cs typeface="Lato"/>
              </a:rPr>
              <a:t>Purpose of the Project</a:t>
            </a:r>
            <a:endParaRPr lang="en-US"/>
          </a:p>
          <a:p>
            <a:pPr marL="342900" indent="-342900">
              <a:lnSpc>
                <a:spcPct val="100000"/>
              </a:lnSpc>
              <a:spcBef>
                <a:spcPts val="0"/>
              </a:spcBef>
              <a:buFont typeface="Arial,Sans-Serif"/>
              <a:buChar char="•"/>
            </a:pPr>
            <a:r>
              <a:rPr lang="en-US" sz="3300">
                <a:solidFill>
                  <a:srgbClr val="000000"/>
                </a:solidFill>
                <a:latin typeface="Lato"/>
                <a:ea typeface="Lato"/>
                <a:cs typeface="Lato"/>
              </a:rPr>
              <a:t>Project Objectives </a:t>
            </a:r>
          </a:p>
          <a:p>
            <a:pPr marL="342900" indent="-342900">
              <a:lnSpc>
                <a:spcPct val="100000"/>
              </a:lnSpc>
              <a:spcBef>
                <a:spcPts val="0"/>
              </a:spcBef>
              <a:buFont typeface="Arial,Sans-Serif"/>
              <a:buChar char="•"/>
            </a:pPr>
            <a:r>
              <a:rPr lang="en-US" sz="3300">
                <a:solidFill>
                  <a:srgbClr val="000000"/>
                </a:solidFill>
                <a:latin typeface="Lato"/>
                <a:ea typeface="Lato"/>
                <a:cs typeface="Lato"/>
              </a:rPr>
              <a:t>Scope</a:t>
            </a:r>
          </a:p>
          <a:p>
            <a:pPr marL="342900" indent="-342900">
              <a:lnSpc>
                <a:spcPct val="100000"/>
              </a:lnSpc>
              <a:spcBef>
                <a:spcPts val="0"/>
              </a:spcBef>
              <a:buFont typeface="Arial,Sans-Serif"/>
              <a:buChar char="•"/>
            </a:pPr>
            <a:r>
              <a:rPr lang="en-US" sz="3300">
                <a:solidFill>
                  <a:srgbClr val="000000"/>
                </a:solidFill>
                <a:latin typeface="Lato"/>
                <a:ea typeface="Lato"/>
                <a:cs typeface="Lato"/>
              </a:rPr>
              <a:t>Assumptions</a:t>
            </a:r>
          </a:p>
          <a:p>
            <a:pPr marL="342900" indent="-342900">
              <a:lnSpc>
                <a:spcPct val="100000"/>
              </a:lnSpc>
              <a:spcBef>
                <a:spcPts val="0"/>
              </a:spcBef>
              <a:buFont typeface="Arial,Sans-Serif"/>
              <a:buChar char="•"/>
            </a:pPr>
            <a:r>
              <a:rPr lang="en-US" sz="3300">
                <a:solidFill>
                  <a:srgbClr val="000000"/>
                </a:solidFill>
                <a:latin typeface="Lato"/>
                <a:ea typeface="Lato"/>
                <a:cs typeface="Lato"/>
              </a:rPr>
              <a:t>Roles and Responsibilities</a:t>
            </a:r>
            <a:endParaRPr lang="en-US" sz="3300">
              <a:solidFill>
                <a:srgbClr val="000000"/>
              </a:solidFill>
              <a:effectLst/>
              <a:latin typeface="Lato"/>
              <a:ea typeface="Lato"/>
              <a:cs typeface="Lato"/>
            </a:endParaRPr>
          </a:p>
          <a:p>
            <a:pPr marL="342900" indent="-342900">
              <a:lnSpc>
                <a:spcPct val="100000"/>
              </a:lnSpc>
              <a:spcBef>
                <a:spcPts val="0"/>
              </a:spcBef>
              <a:buFont typeface="Arial,Sans-Serif"/>
              <a:buChar char="•"/>
            </a:pPr>
            <a:r>
              <a:rPr lang="en-US" sz="3300">
                <a:solidFill>
                  <a:srgbClr val="000000"/>
                </a:solidFill>
                <a:latin typeface="Lato"/>
                <a:ea typeface="Lato"/>
                <a:cs typeface="Lato"/>
              </a:rPr>
              <a:t>SWOT Analysis</a:t>
            </a:r>
            <a:endParaRPr lang="en-US" sz="3300">
              <a:solidFill>
                <a:srgbClr val="000000"/>
              </a:solidFill>
            </a:endParaRPr>
          </a:p>
          <a:p>
            <a:pPr marL="342900" indent="-342900">
              <a:lnSpc>
                <a:spcPct val="100000"/>
              </a:lnSpc>
              <a:spcBef>
                <a:spcPts val="0"/>
              </a:spcBef>
              <a:buFont typeface="Arial,Sans-Serif"/>
              <a:buChar char="•"/>
            </a:pPr>
            <a:r>
              <a:rPr lang="en-US" sz="3300">
                <a:solidFill>
                  <a:srgbClr val="000000"/>
                </a:solidFill>
                <a:latin typeface="Lato"/>
                <a:ea typeface="Lato"/>
                <a:cs typeface="Lato"/>
              </a:rPr>
              <a:t>Gap Analysis</a:t>
            </a:r>
          </a:p>
          <a:p>
            <a:pPr marL="800100" lvl="1" indent="-342900">
              <a:lnSpc>
                <a:spcPct val="100000"/>
              </a:lnSpc>
              <a:spcBef>
                <a:spcPts val="0"/>
              </a:spcBef>
              <a:buFont typeface="Arial,Sans-Serif"/>
              <a:buChar char="•"/>
            </a:pPr>
            <a:r>
              <a:rPr lang="en-US" sz="2600">
                <a:solidFill>
                  <a:srgbClr val="000000"/>
                </a:solidFill>
                <a:latin typeface="Lato"/>
                <a:ea typeface="Lato"/>
                <a:cs typeface="Lato"/>
              </a:rPr>
              <a:t>Critical EV Infrastructure/Assets</a:t>
            </a:r>
          </a:p>
          <a:p>
            <a:pPr marL="800100" lvl="1" indent="-342900">
              <a:lnSpc>
                <a:spcPct val="100000"/>
              </a:lnSpc>
              <a:spcBef>
                <a:spcPts val="0"/>
              </a:spcBef>
              <a:buFont typeface="Arial,Sans-Serif"/>
              <a:buChar char="•"/>
            </a:pPr>
            <a:r>
              <a:rPr lang="en-US" sz="2600">
                <a:solidFill>
                  <a:srgbClr val="000000"/>
                </a:solidFill>
                <a:effectLst/>
                <a:latin typeface="Lato"/>
              </a:rPr>
              <a:t>Areas </a:t>
            </a:r>
            <a:r>
              <a:rPr lang="en-US" sz="2600">
                <a:solidFill>
                  <a:srgbClr val="000000"/>
                </a:solidFill>
                <a:latin typeface="Lato"/>
              </a:rPr>
              <a:t>to Add Resilient EV Infrastructure </a:t>
            </a:r>
            <a:endParaRPr lang="en-US" sz="2200">
              <a:solidFill>
                <a:srgbClr val="000000"/>
              </a:solidFill>
              <a:effectLst/>
            </a:endParaRPr>
          </a:p>
          <a:p>
            <a:pPr marL="342900" indent="-342900">
              <a:lnSpc>
                <a:spcPct val="100000"/>
              </a:lnSpc>
              <a:spcBef>
                <a:spcPts val="0"/>
              </a:spcBef>
              <a:buFont typeface="Arial,Sans-Serif"/>
              <a:buChar char="•"/>
            </a:pPr>
            <a:r>
              <a:rPr lang="en-US" sz="3300">
                <a:solidFill>
                  <a:srgbClr val="000000"/>
                </a:solidFill>
                <a:latin typeface="Lato"/>
                <a:ea typeface="Lato"/>
                <a:cs typeface="Lato"/>
              </a:rPr>
              <a:t>Resources</a:t>
            </a:r>
          </a:p>
          <a:p>
            <a:pPr>
              <a:lnSpc>
                <a:spcPct val="100000"/>
              </a:lnSpc>
              <a:spcBef>
                <a:spcPts val="0"/>
              </a:spcBef>
            </a:pPr>
            <a:endParaRPr lang="en-US" sz="2400">
              <a:solidFill>
                <a:srgbClr val="000000"/>
              </a:solidFill>
              <a:latin typeface="Lato"/>
              <a:ea typeface="Lato"/>
              <a:cs typeface="Lato"/>
            </a:endParaRPr>
          </a:p>
          <a:p>
            <a:endParaRPr lang="en-US" sz="2000" b="1">
              <a:solidFill>
                <a:srgbClr val="000000"/>
              </a:solidFill>
            </a:endParaRPr>
          </a:p>
        </p:txBody>
      </p:sp>
      <p:sp>
        <p:nvSpPr>
          <p:cNvPr id="4" name="Slide Number Placeholder 3">
            <a:extLst>
              <a:ext uri="{FF2B5EF4-FFF2-40B4-BE49-F238E27FC236}">
                <a16:creationId xmlns:a16="http://schemas.microsoft.com/office/drawing/2014/main" id="{3AD1DE30-0718-3908-377F-F1EE84334E2D}"/>
              </a:ext>
            </a:extLst>
          </p:cNvPr>
          <p:cNvSpPr>
            <a:spLocks noGrp="1"/>
          </p:cNvSpPr>
          <p:nvPr>
            <p:ph type="sldNum" sz="quarter" idx="15"/>
          </p:nvPr>
        </p:nvSpPr>
        <p:spPr/>
        <p:txBody>
          <a:bodyPr anchor="ctr">
            <a:normAutofit/>
          </a:bodyPr>
          <a:lstStyle/>
          <a:p>
            <a:pPr>
              <a:spcAft>
                <a:spcPts val="600"/>
              </a:spcAft>
            </a:pPr>
            <a:fld id="{F7B4771B-AE04-41F8-8441-EC7D184086A2}" type="slidenum">
              <a:rPr lang="en-US" smtClean="0"/>
              <a:pPr>
                <a:spcAft>
                  <a:spcPts val="600"/>
                </a:spcAft>
              </a:pPr>
              <a:t>13</a:t>
            </a:fld>
            <a:endParaRPr lang="en-US"/>
          </a:p>
        </p:txBody>
      </p:sp>
      <p:pic>
        <p:nvPicPr>
          <p:cNvPr id="3" name="Picture 2">
            <a:extLst>
              <a:ext uri="{FF2B5EF4-FFF2-40B4-BE49-F238E27FC236}">
                <a16:creationId xmlns:a16="http://schemas.microsoft.com/office/drawing/2014/main" id="{D77E8D47-4299-5D4E-511A-67A350543B8B}"/>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6" name="Picture 5">
            <a:extLst>
              <a:ext uri="{FF2B5EF4-FFF2-40B4-BE49-F238E27FC236}">
                <a16:creationId xmlns:a16="http://schemas.microsoft.com/office/drawing/2014/main" id="{1CC8FC1A-67F5-1D6F-558A-DB6A2A73183C}"/>
              </a:ext>
            </a:extLst>
          </p:cNvPr>
          <p:cNvPicPr>
            <a:picLocks noChangeAspect="1"/>
          </p:cNvPicPr>
          <p:nvPr/>
        </p:nvPicPr>
        <p:blipFill>
          <a:blip r:embed="rId4"/>
          <a:stretch>
            <a:fillRect/>
          </a:stretch>
        </p:blipFill>
        <p:spPr>
          <a:xfrm>
            <a:off x="359599" y="6312504"/>
            <a:ext cx="390178" cy="426757"/>
          </a:xfrm>
          <a:prstGeom prst="rect">
            <a:avLst/>
          </a:prstGeom>
        </p:spPr>
      </p:pic>
      <p:sp>
        <p:nvSpPr>
          <p:cNvPr id="7" name="Footer Placeholder 3">
            <a:extLst>
              <a:ext uri="{FF2B5EF4-FFF2-40B4-BE49-F238E27FC236}">
                <a16:creationId xmlns:a16="http://schemas.microsoft.com/office/drawing/2014/main" id="{7C3EFE0C-4A37-F900-BF8A-358F0DBBF092}"/>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Tree>
    <p:extLst>
      <p:ext uri="{BB962C8B-B14F-4D97-AF65-F5344CB8AC3E}">
        <p14:creationId xmlns:p14="http://schemas.microsoft.com/office/powerpoint/2010/main" val="392454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960E3-3BB0-E89E-A39B-99828E7D3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5153E-7DFA-C711-454C-0BE4DC94D728}"/>
              </a:ext>
            </a:extLst>
          </p:cNvPr>
          <p:cNvSpPr>
            <a:spLocks noGrp="1"/>
          </p:cNvSpPr>
          <p:nvPr>
            <p:ph type="title"/>
          </p:nvPr>
        </p:nvSpPr>
        <p:spPr>
          <a:xfrm>
            <a:off x="257536" y="0"/>
            <a:ext cx="7987830" cy="1440731"/>
          </a:xfrm>
        </p:spPr>
        <p:txBody>
          <a:bodyPr>
            <a:normAutofit/>
          </a:bodyPr>
          <a:lstStyle/>
          <a:p>
            <a:r>
              <a:rPr lang="en-US" sz="4000">
                <a:solidFill>
                  <a:schemeClr val="tx2">
                    <a:lumMod val="90000"/>
                    <a:lumOff val="10000"/>
                  </a:schemeClr>
                </a:solidFill>
                <a:latin typeface="Lato"/>
                <a:ea typeface="Lato"/>
                <a:cs typeface="Lato"/>
              </a:rPr>
              <a:t>NTX-REV Project Team</a:t>
            </a:r>
            <a:endParaRPr lang="en-US">
              <a:solidFill>
                <a:schemeClr val="tx2">
                  <a:lumMod val="90000"/>
                  <a:lumOff val="10000"/>
                </a:schemeClr>
              </a:solidFill>
              <a:latin typeface="Lato"/>
              <a:ea typeface="Lato"/>
              <a:cs typeface="Lato"/>
            </a:endParaRPr>
          </a:p>
        </p:txBody>
      </p:sp>
      <p:sp>
        <p:nvSpPr>
          <p:cNvPr id="5" name="Slide Number Placeholder 4">
            <a:extLst>
              <a:ext uri="{FF2B5EF4-FFF2-40B4-BE49-F238E27FC236}">
                <a16:creationId xmlns:a16="http://schemas.microsoft.com/office/drawing/2014/main" id="{24EBA880-1B38-6593-7957-C9F841C2FFB8}"/>
              </a:ext>
            </a:extLst>
          </p:cNvPr>
          <p:cNvSpPr>
            <a:spLocks noGrp="1"/>
          </p:cNvSpPr>
          <p:nvPr>
            <p:ph type="sldNum" sz="quarter" idx="12"/>
          </p:nvPr>
        </p:nvSpPr>
        <p:spPr/>
        <p:txBody>
          <a:bodyPr/>
          <a:lstStyle/>
          <a:p>
            <a:fld id="{35E33884-4D56-43DE-8C3B-45475C2919D2}" type="slidenum">
              <a:rPr lang="en-US" dirty="0" smtClean="0">
                <a:solidFill>
                  <a:srgbClr val="000000"/>
                </a:solidFill>
              </a:rPr>
              <a:t>14</a:t>
            </a:fld>
            <a:endParaRPr lang="en-US">
              <a:solidFill>
                <a:srgbClr val="000000"/>
              </a:solidFill>
            </a:endParaRPr>
          </a:p>
        </p:txBody>
      </p:sp>
      <p:sp>
        <p:nvSpPr>
          <p:cNvPr id="5357" name="TextBox 5356">
            <a:extLst>
              <a:ext uri="{FF2B5EF4-FFF2-40B4-BE49-F238E27FC236}">
                <a16:creationId xmlns:a16="http://schemas.microsoft.com/office/drawing/2014/main" id="{358DF6AF-F2CA-43A4-119B-7943621683FE}"/>
              </a:ext>
            </a:extLst>
          </p:cNvPr>
          <p:cNvSpPr txBox="1"/>
          <p:nvPr/>
        </p:nvSpPr>
        <p:spPr>
          <a:xfrm>
            <a:off x="9285401" y="2111223"/>
            <a:ext cx="2798868" cy="2923877"/>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solidFill>
                  <a:schemeClr val="tx1"/>
                </a:solidFill>
                <a:latin typeface="Lato"/>
                <a:ea typeface="+mn-lt"/>
                <a:cs typeface="+mn-lt"/>
              </a:rPr>
              <a:t>Project Manager </a:t>
            </a:r>
          </a:p>
          <a:p>
            <a:pPr algn="ctr"/>
            <a:endParaRPr lang="en-US" b="1" u="sng">
              <a:solidFill>
                <a:schemeClr val="tx1"/>
              </a:solidFill>
              <a:latin typeface="Lato"/>
              <a:ea typeface="+mn-lt"/>
              <a:cs typeface="+mn-lt"/>
            </a:endParaRPr>
          </a:p>
          <a:p>
            <a:pPr algn="ctr"/>
            <a:r>
              <a:rPr lang="en-US" sz="1600" b="1" u="sng">
                <a:solidFill>
                  <a:schemeClr val="tx1"/>
                </a:solidFill>
                <a:latin typeface="Lato"/>
                <a:ea typeface="+mn-lt"/>
                <a:cs typeface="+mn-lt"/>
              </a:rPr>
              <a:t>NCTCOG</a:t>
            </a:r>
            <a:endParaRPr lang="en-US" u="sng">
              <a:solidFill>
                <a:schemeClr val="tx1"/>
              </a:solidFill>
              <a:latin typeface="Lato"/>
              <a:ea typeface="Lato"/>
              <a:cs typeface="Lato"/>
            </a:endParaRPr>
          </a:p>
          <a:p>
            <a:pPr algn="ctr"/>
            <a:r>
              <a:rPr lang="en-US" sz="1600">
                <a:solidFill>
                  <a:schemeClr val="tx1"/>
                </a:solidFill>
                <a:latin typeface="Lato"/>
                <a:ea typeface="+mn-lt"/>
                <a:cs typeface="+mn-lt"/>
              </a:rPr>
              <a:t>Transportation Department </a:t>
            </a:r>
            <a:endParaRPr lang="en-US">
              <a:solidFill>
                <a:schemeClr val="tx1"/>
              </a:solidFill>
              <a:latin typeface="Lato"/>
              <a:ea typeface="Lato"/>
              <a:cs typeface="Lato"/>
            </a:endParaRPr>
          </a:p>
          <a:p>
            <a:pPr algn="ctr"/>
            <a:r>
              <a:rPr lang="en-US" sz="1600">
                <a:solidFill>
                  <a:schemeClr val="tx1"/>
                </a:solidFill>
                <a:latin typeface="Lato" panose="020F0502020204030203" pitchFamily="34" charset="0"/>
                <a:ea typeface="+mn-lt"/>
                <a:cs typeface="+mn-lt"/>
              </a:rPr>
              <a:t>Emergency Preparedness Department</a:t>
            </a:r>
          </a:p>
          <a:p>
            <a:pPr algn="ctr"/>
            <a:endParaRPr lang="en-US" sz="1600" b="1">
              <a:solidFill>
                <a:schemeClr val="tx1"/>
              </a:solidFill>
              <a:latin typeface="Lato" panose="020F0502020204030203" pitchFamily="34" charset="0"/>
              <a:ea typeface="+mn-lt"/>
              <a:cs typeface="+mn-lt"/>
            </a:endParaRPr>
          </a:p>
          <a:p>
            <a:pPr algn="ctr"/>
            <a:r>
              <a:rPr lang="en-US" sz="2000" b="1">
                <a:solidFill>
                  <a:schemeClr val="tx1"/>
                </a:solidFill>
                <a:latin typeface="Lato" panose="020F0502020204030203" pitchFamily="34" charset="0"/>
                <a:ea typeface="+mn-lt"/>
                <a:cs typeface="+mn-lt"/>
              </a:rPr>
              <a:t>Role:</a:t>
            </a:r>
            <a:r>
              <a:rPr lang="en-US" sz="1600" b="1">
                <a:solidFill>
                  <a:schemeClr val="tx1"/>
                </a:solidFill>
                <a:latin typeface="Lato" panose="020F0502020204030203" pitchFamily="34" charset="0"/>
                <a:ea typeface="+mn-lt"/>
                <a:cs typeface="+mn-lt"/>
              </a:rPr>
              <a:t> </a:t>
            </a:r>
          </a:p>
          <a:p>
            <a:pPr algn="ctr"/>
            <a:r>
              <a:rPr lang="en-US" sz="1600">
                <a:solidFill>
                  <a:schemeClr val="tx1"/>
                </a:solidFill>
                <a:latin typeface="Lato" panose="020F0502020204030203" pitchFamily="34" charset="0"/>
                <a:ea typeface="+mn-lt"/>
                <a:cs typeface="+mn-lt"/>
              </a:rPr>
              <a:t>Coordinate Meetings </a:t>
            </a:r>
          </a:p>
          <a:p>
            <a:pPr algn="ctr"/>
            <a:r>
              <a:rPr lang="en-US" sz="1600">
                <a:solidFill>
                  <a:schemeClr val="tx1"/>
                </a:solidFill>
                <a:latin typeface="Lato" panose="020F0502020204030203" pitchFamily="34" charset="0"/>
                <a:ea typeface="+mn-lt"/>
                <a:cs typeface="+mn-lt"/>
              </a:rPr>
              <a:t>Create Plan </a:t>
            </a:r>
          </a:p>
          <a:p>
            <a:pPr algn="ctr"/>
            <a:r>
              <a:rPr lang="en-US" sz="1600">
                <a:solidFill>
                  <a:schemeClr val="tx1"/>
                </a:solidFill>
                <a:latin typeface="Lato" panose="020F0502020204030203" pitchFamily="34" charset="0"/>
                <a:ea typeface="+mn-lt"/>
                <a:cs typeface="+mn-lt"/>
              </a:rPr>
              <a:t>Manage/Project and Budget </a:t>
            </a:r>
          </a:p>
        </p:txBody>
      </p:sp>
      <p:pic>
        <p:nvPicPr>
          <p:cNvPr id="34" name="Picture 33">
            <a:extLst>
              <a:ext uri="{FF2B5EF4-FFF2-40B4-BE49-F238E27FC236}">
                <a16:creationId xmlns:a16="http://schemas.microsoft.com/office/drawing/2014/main" id="{5C4AED66-BD3F-BBF4-371B-9614BE6BC5F2}"/>
              </a:ext>
            </a:extLst>
          </p:cNvPr>
          <p:cNvPicPr>
            <a:picLocks noChangeAspect="1"/>
          </p:cNvPicPr>
          <p:nvPr/>
        </p:nvPicPr>
        <p:blipFill>
          <a:blip r:embed="rId3"/>
          <a:stretch>
            <a:fillRect/>
          </a:stretch>
        </p:blipFill>
        <p:spPr>
          <a:xfrm>
            <a:off x="1240305" y="6300815"/>
            <a:ext cx="841321" cy="420660"/>
          </a:xfrm>
          <a:prstGeom prst="rect">
            <a:avLst/>
          </a:prstGeom>
        </p:spPr>
      </p:pic>
      <p:pic>
        <p:nvPicPr>
          <p:cNvPr id="35" name="Picture 34">
            <a:extLst>
              <a:ext uri="{FF2B5EF4-FFF2-40B4-BE49-F238E27FC236}">
                <a16:creationId xmlns:a16="http://schemas.microsoft.com/office/drawing/2014/main" id="{0EB9B995-0922-B813-B9AC-5F34491A4DC4}"/>
              </a:ext>
            </a:extLst>
          </p:cNvPr>
          <p:cNvPicPr>
            <a:picLocks noChangeAspect="1"/>
          </p:cNvPicPr>
          <p:nvPr/>
        </p:nvPicPr>
        <p:blipFill>
          <a:blip r:embed="rId4"/>
          <a:stretch>
            <a:fillRect/>
          </a:stretch>
        </p:blipFill>
        <p:spPr>
          <a:xfrm>
            <a:off x="838200" y="6299399"/>
            <a:ext cx="390178" cy="426757"/>
          </a:xfrm>
          <a:prstGeom prst="rect">
            <a:avLst/>
          </a:prstGeom>
        </p:spPr>
      </p:pic>
      <p:grpSp>
        <p:nvGrpSpPr>
          <p:cNvPr id="4" name="Group 3">
            <a:extLst>
              <a:ext uri="{FF2B5EF4-FFF2-40B4-BE49-F238E27FC236}">
                <a16:creationId xmlns:a16="http://schemas.microsoft.com/office/drawing/2014/main" id="{AAA06175-21D9-0848-39B9-5B5884028E39}"/>
              </a:ext>
            </a:extLst>
          </p:cNvPr>
          <p:cNvGrpSpPr/>
          <p:nvPr/>
        </p:nvGrpSpPr>
        <p:grpSpPr>
          <a:xfrm>
            <a:off x="468192" y="1062678"/>
            <a:ext cx="8754635" cy="5020968"/>
            <a:chOff x="890134" y="1119397"/>
            <a:chExt cx="8595070" cy="5150668"/>
          </a:xfrm>
        </p:grpSpPr>
        <p:sp>
          <p:nvSpPr>
            <p:cNvPr id="6" name="Freeform: Shape 5">
              <a:extLst>
                <a:ext uri="{FF2B5EF4-FFF2-40B4-BE49-F238E27FC236}">
                  <a16:creationId xmlns:a16="http://schemas.microsoft.com/office/drawing/2014/main" id="{8111111D-B6E0-ABCA-3DE0-C53440CA5436}"/>
                </a:ext>
              </a:extLst>
            </p:cNvPr>
            <p:cNvSpPr/>
            <p:nvPr/>
          </p:nvSpPr>
          <p:spPr>
            <a:xfrm>
              <a:off x="890134" y="1189549"/>
              <a:ext cx="5277779" cy="5080516"/>
            </a:xfrm>
            <a:custGeom>
              <a:avLst/>
              <a:gdLst>
                <a:gd name="connsiteX0" fmla="*/ 0 w 4529137"/>
                <a:gd name="connsiteY0" fmla="*/ 2264569 h 4529137"/>
                <a:gd name="connsiteX1" fmla="*/ 2264569 w 4529137"/>
                <a:gd name="connsiteY1" fmla="*/ 0 h 4529137"/>
                <a:gd name="connsiteX2" fmla="*/ 4529138 w 4529137"/>
                <a:gd name="connsiteY2" fmla="*/ 2264569 h 4529137"/>
                <a:gd name="connsiteX3" fmla="*/ 2264569 w 4529137"/>
                <a:gd name="connsiteY3" fmla="*/ 4529138 h 4529137"/>
                <a:gd name="connsiteX4" fmla="*/ 0 w 4529137"/>
                <a:gd name="connsiteY4" fmla="*/ 2264569 h 452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9137" h="4529137">
                  <a:moveTo>
                    <a:pt x="0" y="2264569"/>
                  </a:moveTo>
                  <a:cubicBezTo>
                    <a:pt x="0" y="1013882"/>
                    <a:pt x="1013882" y="0"/>
                    <a:pt x="2264569" y="0"/>
                  </a:cubicBezTo>
                  <a:cubicBezTo>
                    <a:pt x="3515256" y="0"/>
                    <a:pt x="4529138" y="1013882"/>
                    <a:pt x="4529138" y="2264569"/>
                  </a:cubicBezTo>
                  <a:cubicBezTo>
                    <a:pt x="4529138" y="3515256"/>
                    <a:pt x="3515256" y="4529138"/>
                    <a:pt x="2264569" y="4529138"/>
                  </a:cubicBezTo>
                  <a:cubicBezTo>
                    <a:pt x="1013882" y="4529138"/>
                    <a:pt x="0" y="3515256"/>
                    <a:pt x="0" y="2264569"/>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2531" tIns="745827" rIns="912531" bIns="745827" numCol="1" spcCol="1270" anchor="ctr" anchorCtr="0">
              <a:noAutofit/>
            </a:bodyPr>
            <a:lstStyle/>
            <a:p>
              <a:pPr marL="0" lvl="0" indent="0" algn="l" defTabSz="2889250" rtl="0">
                <a:lnSpc>
                  <a:spcPct val="90000"/>
                </a:lnSpc>
                <a:spcBef>
                  <a:spcPct val="0"/>
                </a:spcBef>
                <a:spcAft>
                  <a:spcPct val="35000"/>
                </a:spcAft>
                <a:buNone/>
              </a:pPr>
              <a:endParaRPr lang="en-US" sz="6500" kern="1200">
                <a:solidFill>
                  <a:schemeClr val="bg1"/>
                </a:solidFill>
                <a:latin typeface="Lato"/>
                <a:ea typeface="Calibri"/>
                <a:cs typeface="Calibri"/>
              </a:endParaRPr>
            </a:p>
          </p:txBody>
        </p:sp>
        <p:sp>
          <p:nvSpPr>
            <p:cNvPr id="8" name="Freeform: Shape 7">
              <a:extLst>
                <a:ext uri="{FF2B5EF4-FFF2-40B4-BE49-F238E27FC236}">
                  <a16:creationId xmlns:a16="http://schemas.microsoft.com/office/drawing/2014/main" id="{185147A9-E4C1-104D-2ECE-0A4D6F103EB0}"/>
                </a:ext>
              </a:extLst>
            </p:cNvPr>
            <p:cNvSpPr/>
            <p:nvPr/>
          </p:nvSpPr>
          <p:spPr>
            <a:xfrm>
              <a:off x="4207424" y="1119397"/>
              <a:ext cx="5277780" cy="5078871"/>
            </a:xfrm>
            <a:custGeom>
              <a:avLst/>
              <a:gdLst>
                <a:gd name="connsiteX0" fmla="*/ 0 w 4529137"/>
                <a:gd name="connsiteY0" fmla="*/ 2264569 h 4529137"/>
                <a:gd name="connsiteX1" fmla="*/ 2264569 w 4529137"/>
                <a:gd name="connsiteY1" fmla="*/ 0 h 4529137"/>
                <a:gd name="connsiteX2" fmla="*/ 4529138 w 4529137"/>
                <a:gd name="connsiteY2" fmla="*/ 2264569 h 4529137"/>
                <a:gd name="connsiteX3" fmla="*/ 2264569 w 4529137"/>
                <a:gd name="connsiteY3" fmla="*/ 4529138 h 4529137"/>
                <a:gd name="connsiteX4" fmla="*/ 0 w 4529137"/>
                <a:gd name="connsiteY4" fmla="*/ 2264569 h 452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9137" h="4529137">
                  <a:moveTo>
                    <a:pt x="0" y="2264569"/>
                  </a:moveTo>
                  <a:cubicBezTo>
                    <a:pt x="0" y="1013882"/>
                    <a:pt x="1013882" y="0"/>
                    <a:pt x="2264569" y="0"/>
                  </a:cubicBezTo>
                  <a:cubicBezTo>
                    <a:pt x="3515256" y="0"/>
                    <a:pt x="4529138" y="1013882"/>
                    <a:pt x="4529138" y="2264569"/>
                  </a:cubicBezTo>
                  <a:cubicBezTo>
                    <a:pt x="4529138" y="3515256"/>
                    <a:pt x="3515256" y="4529138"/>
                    <a:pt x="2264569" y="4529138"/>
                  </a:cubicBezTo>
                  <a:cubicBezTo>
                    <a:pt x="1013882" y="4529138"/>
                    <a:pt x="0" y="3515256"/>
                    <a:pt x="0" y="2264569"/>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2531" tIns="745827" rIns="912531" bIns="745827" numCol="1" spcCol="1270" anchor="ctr" anchorCtr="0">
              <a:noAutofit/>
            </a:bodyPr>
            <a:lstStyle/>
            <a:p>
              <a:pPr marL="0" lvl="0" indent="0" algn="l" defTabSz="2889250">
                <a:lnSpc>
                  <a:spcPct val="90000"/>
                </a:lnSpc>
                <a:spcBef>
                  <a:spcPct val="0"/>
                </a:spcBef>
                <a:spcAft>
                  <a:spcPct val="35000"/>
                </a:spcAft>
                <a:buNone/>
              </a:pPr>
              <a:endParaRPr lang="en-US" sz="6500" kern="1200">
                <a:latin typeface="Lato"/>
                <a:ea typeface="Calibri"/>
                <a:cs typeface="Calibri"/>
              </a:endParaRPr>
            </a:p>
          </p:txBody>
        </p:sp>
      </p:grpSp>
      <p:cxnSp>
        <p:nvCxnSpPr>
          <p:cNvPr id="5420" name="Straight Arrow Connector 5419">
            <a:extLst>
              <a:ext uri="{FF2B5EF4-FFF2-40B4-BE49-F238E27FC236}">
                <a16:creationId xmlns:a16="http://schemas.microsoft.com/office/drawing/2014/main" id="{CDDB221D-69A3-B67B-18FD-5BA468C93902}"/>
              </a:ext>
            </a:extLst>
          </p:cNvPr>
          <p:cNvCxnSpPr/>
          <p:nvPr/>
        </p:nvCxnSpPr>
        <p:spPr>
          <a:xfrm flipV="1">
            <a:off x="2323026" y="3599556"/>
            <a:ext cx="317994" cy="24456"/>
          </a:xfrm>
          <a:prstGeom prst="straightConnector1">
            <a:avLst/>
          </a:prstGeom>
          <a:ln>
            <a:solidFill>
              <a:srgbClr val="96A7B6"/>
            </a:solidFill>
          </a:ln>
        </p:spPr>
        <p:style>
          <a:lnRef idx="2">
            <a:schemeClr val="accent1"/>
          </a:lnRef>
          <a:fillRef idx="0">
            <a:schemeClr val="accent1"/>
          </a:fillRef>
          <a:effectRef idx="1">
            <a:schemeClr val="accent1"/>
          </a:effectRef>
          <a:fontRef idx="minor">
            <a:schemeClr val="tx1"/>
          </a:fontRef>
        </p:style>
      </p:cxnSp>
      <p:sp>
        <p:nvSpPr>
          <p:cNvPr id="5426" name="TextBox 5425">
            <a:extLst>
              <a:ext uri="{FF2B5EF4-FFF2-40B4-BE49-F238E27FC236}">
                <a16:creationId xmlns:a16="http://schemas.microsoft.com/office/drawing/2014/main" id="{594D9D55-A958-F63B-D844-40B9C1C495DB}"/>
              </a:ext>
            </a:extLst>
          </p:cNvPr>
          <p:cNvSpPr txBox="1"/>
          <p:nvPr/>
        </p:nvSpPr>
        <p:spPr>
          <a:xfrm>
            <a:off x="1207636" y="2326526"/>
            <a:ext cx="2743200"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Lato" panose="020F0502020204030203" pitchFamily="34" charset="0"/>
              </a:rPr>
              <a:t>Entities: </a:t>
            </a:r>
          </a:p>
          <a:p>
            <a:r>
              <a:rPr lang="en-US">
                <a:latin typeface="Lato" panose="020F0502020204030203" pitchFamily="34" charset="0"/>
                <a:ea typeface="+mn-lt"/>
                <a:cs typeface="+mn-lt"/>
              </a:rPr>
              <a:t>Sustainability Org.</a:t>
            </a:r>
            <a:endParaRPr lang="en-US">
              <a:latin typeface="Lato" panose="020F0502020204030203" pitchFamily="34" charset="0"/>
              <a:ea typeface="Lato"/>
              <a:cs typeface="Lato"/>
            </a:endParaRPr>
          </a:p>
          <a:p>
            <a:r>
              <a:rPr lang="en-US">
                <a:latin typeface="Lato" panose="020F0502020204030203" pitchFamily="34" charset="0"/>
                <a:ea typeface="+mn-lt"/>
                <a:cs typeface="+mn-lt"/>
              </a:rPr>
              <a:t>Utilities </a:t>
            </a:r>
            <a:endParaRPr lang="en-US">
              <a:latin typeface="Lato" panose="020F0502020204030203" pitchFamily="34" charset="0"/>
            </a:endParaRPr>
          </a:p>
          <a:p>
            <a:r>
              <a:rPr lang="en-US">
                <a:latin typeface="Lato" panose="020F0502020204030203" pitchFamily="34" charset="0"/>
                <a:ea typeface="+mn-lt"/>
                <a:cs typeface="+mn-lt"/>
              </a:rPr>
              <a:t>EV Charger Owners</a:t>
            </a:r>
          </a:p>
          <a:p>
            <a:r>
              <a:rPr lang="en-US">
                <a:latin typeface="Lato" panose="020F0502020204030203" pitchFamily="34" charset="0"/>
                <a:ea typeface="Lato"/>
                <a:cs typeface="Lato"/>
              </a:rPr>
              <a:t>Local Governments</a:t>
            </a:r>
          </a:p>
          <a:p>
            <a:r>
              <a:rPr lang="en-US">
                <a:latin typeface="Lato" panose="020F0502020204030203" pitchFamily="34" charset="0"/>
                <a:ea typeface="Lato"/>
                <a:cs typeface="Lato"/>
              </a:rPr>
              <a:t>Non-profits</a:t>
            </a:r>
          </a:p>
          <a:p>
            <a:r>
              <a:rPr lang="en-US">
                <a:latin typeface="Lato" panose="020F0502020204030203" pitchFamily="34" charset="0"/>
                <a:ea typeface="Lato"/>
                <a:cs typeface="Lato"/>
              </a:rPr>
              <a:t>Fleets</a:t>
            </a:r>
            <a:endParaRPr lang="en-US">
              <a:latin typeface="Lato" panose="020F0502020204030203" pitchFamily="34" charset="0"/>
            </a:endParaRPr>
          </a:p>
          <a:p>
            <a:pPr algn="ctr"/>
            <a:endParaRPr lang="en-US" sz="2800">
              <a:solidFill>
                <a:srgbClr val="FFFFFF"/>
              </a:solidFill>
            </a:endParaRPr>
          </a:p>
          <a:p>
            <a:pPr algn="ctr"/>
            <a:endParaRPr lang="en-US" sz="2800">
              <a:solidFill>
                <a:srgbClr val="FFFFFF"/>
              </a:solidFill>
            </a:endParaRPr>
          </a:p>
          <a:p>
            <a:pPr algn="ctr"/>
            <a:endParaRPr lang="en-US" sz="2800">
              <a:solidFill>
                <a:srgbClr val="FFFFFF"/>
              </a:solidFill>
            </a:endParaRPr>
          </a:p>
          <a:p>
            <a:pPr algn="ctr"/>
            <a:endParaRPr lang="en-US" sz="2800">
              <a:solidFill>
                <a:srgbClr val="FFFFFF"/>
              </a:solidFill>
            </a:endParaRPr>
          </a:p>
          <a:p>
            <a:pPr algn="ctr"/>
            <a:endParaRPr lang="en-US" sz="2800">
              <a:solidFill>
                <a:srgbClr val="FFFFFF"/>
              </a:solidFill>
            </a:endParaRPr>
          </a:p>
        </p:txBody>
      </p:sp>
      <p:sp>
        <p:nvSpPr>
          <p:cNvPr id="5427" name="TextBox 5426">
            <a:extLst>
              <a:ext uri="{FF2B5EF4-FFF2-40B4-BE49-F238E27FC236}">
                <a16:creationId xmlns:a16="http://schemas.microsoft.com/office/drawing/2014/main" id="{44451A4A-A929-0CE9-7D2F-028B011492DA}"/>
              </a:ext>
            </a:extLst>
          </p:cNvPr>
          <p:cNvSpPr txBox="1"/>
          <p:nvPr/>
        </p:nvSpPr>
        <p:spPr>
          <a:xfrm>
            <a:off x="5234851" y="1436154"/>
            <a:ext cx="26664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Lato" panose="020F0502020204030203" pitchFamily="34" charset="0"/>
              </a:rPr>
              <a:t>Key Partners</a:t>
            </a:r>
          </a:p>
        </p:txBody>
      </p:sp>
      <p:sp>
        <p:nvSpPr>
          <p:cNvPr id="5675" name="TextBox 5674">
            <a:extLst>
              <a:ext uri="{FF2B5EF4-FFF2-40B4-BE49-F238E27FC236}">
                <a16:creationId xmlns:a16="http://schemas.microsoft.com/office/drawing/2014/main" id="{EEA5D528-DF46-7BDB-4671-119D7FFD7528}"/>
              </a:ext>
            </a:extLst>
          </p:cNvPr>
          <p:cNvSpPr txBox="1"/>
          <p:nvPr/>
        </p:nvSpPr>
        <p:spPr>
          <a:xfrm>
            <a:off x="5827374" y="2110697"/>
            <a:ext cx="266645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Lato" panose="020F0502020204030203" pitchFamily="34" charset="0"/>
              </a:rPr>
              <a:t>Roles: </a:t>
            </a:r>
          </a:p>
          <a:p>
            <a:r>
              <a:rPr lang="en-US">
                <a:latin typeface="Lato" panose="020F0502020204030203" pitchFamily="34" charset="0"/>
              </a:rPr>
              <a:t>Share resources</a:t>
            </a:r>
          </a:p>
          <a:p>
            <a:r>
              <a:rPr lang="en-US">
                <a:latin typeface="Lato" panose="020F0502020204030203" pitchFamily="34" charset="0"/>
              </a:rPr>
              <a:t>Demo participation</a:t>
            </a:r>
          </a:p>
          <a:p>
            <a:r>
              <a:rPr lang="en-US">
                <a:latin typeface="Lato" panose="020F0502020204030203" pitchFamily="34" charset="0"/>
              </a:rPr>
              <a:t>Data sharing</a:t>
            </a:r>
          </a:p>
          <a:p>
            <a:endParaRPr lang="en-US">
              <a:latin typeface="Lato" panose="020F0502020204030203" pitchFamily="34" charset="0"/>
            </a:endParaRPr>
          </a:p>
          <a:p>
            <a:pPr algn="ctr"/>
            <a:endParaRPr lang="en-US">
              <a:latin typeface="Lato" panose="020F0502020204030203" pitchFamily="34" charset="0"/>
            </a:endParaRPr>
          </a:p>
          <a:p>
            <a:r>
              <a:rPr lang="en-US" sz="2000" b="1">
                <a:latin typeface="Lato" panose="020F0502020204030203" pitchFamily="34" charset="0"/>
              </a:rPr>
              <a:t>Entities:</a:t>
            </a:r>
            <a:endParaRPr lang="en-US">
              <a:latin typeface="Lato" panose="020F0502020204030203" pitchFamily="34" charset="0"/>
            </a:endParaRPr>
          </a:p>
          <a:p>
            <a:pPr marL="0" lvl="1"/>
            <a:r>
              <a:rPr lang="en-US" sz="1800">
                <a:latin typeface="Lato" panose="020F0502020204030203" pitchFamily="34" charset="0"/>
                <a:ea typeface="+mn-lt"/>
                <a:cs typeface="+mn-lt"/>
              </a:rPr>
              <a:t>Provided a letter of support during NCTCOG’s application to the Joint Office</a:t>
            </a:r>
            <a:endParaRPr lang="en-US" sz="1800">
              <a:latin typeface="Lato" panose="020F0502020204030203" pitchFamily="34" charset="0"/>
            </a:endParaRPr>
          </a:p>
          <a:p>
            <a:pPr algn="ctr"/>
            <a:endParaRPr lang="en-US">
              <a:solidFill>
                <a:srgbClr val="FFFFFF"/>
              </a:solidFill>
            </a:endParaRPr>
          </a:p>
        </p:txBody>
      </p:sp>
      <p:sp>
        <p:nvSpPr>
          <p:cNvPr id="5676" name="TextBox 5675">
            <a:extLst>
              <a:ext uri="{FF2B5EF4-FFF2-40B4-BE49-F238E27FC236}">
                <a16:creationId xmlns:a16="http://schemas.microsoft.com/office/drawing/2014/main" id="{E09BD186-EA93-E065-ECEC-9A89BF1116B3}"/>
              </a:ext>
            </a:extLst>
          </p:cNvPr>
          <p:cNvSpPr txBox="1"/>
          <p:nvPr/>
        </p:nvSpPr>
        <p:spPr>
          <a:xfrm>
            <a:off x="3977785" y="2427632"/>
            <a:ext cx="1864341" cy="19174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spcAft>
                <a:spcPct val="35000"/>
              </a:spcAft>
            </a:pPr>
            <a:r>
              <a:rPr lang="en-US" sz="2000" b="1">
                <a:solidFill>
                  <a:schemeClr val="tx1"/>
                </a:solidFill>
                <a:latin typeface="Lato"/>
                <a:ea typeface="Lato"/>
                <a:cs typeface="Lato"/>
              </a:rPr>
              <a:t>Roles: </a:t>
            </a:r>
          </a:p>
          <a:p>
            <a:pPr algn="ctr">
              <a:lnSpc>
                <a:spcPct val="90000"/>
              </a:lnSpc>
              <a:spcBef>
                <a:spcPct val="0"/>
              </a:spcBef>
              <a:spcAft>
                <a:spcPct val="35000"/>
              </a:spcAft>
            </a:pPr>
            <a:r>
              <a:rPr lang="en-US">
                <a:solidFill>
                  <a:schemeClr val="tx1"/>
                </a:solidFill>
                <a:latin typeface="Lato"/>
                <a:ea typeface="Lato"/>
                <a:cs typeface="Lato"/>
              </a:rPr>
              <a:t>Provide input to plan</a:t>
            </a:r>
          </a:p>
          <a:p>
            <a:pPr algn="ctr">
              <a:lnSpc>
                <a:spcPct val="90000"/>
              </a:lnSpc>
              <a:spcBef>
                <a:spcPct val="0"/>
              </a:spcBef>
              <a:spcAft>
                <a:spcPct val="35000"/>
              </a:spcAft>
            </a:pPr>
            <a:r>
              <a:rPr lang="en-US">
                <a:solidFill>
                  <a:schemeClr val="tx1"/>
                </a:solidFill>
                <a:latin typeface="Lato"/>
                <a:ea typeface="Lato"/>
                <a:cs typeface="Lato"/>
              </a:rPr>
              <a:t>Engage relevant stakeholders</a:t>
            </a:r>
          </a:p>
          <a:p>
            <a:pPr algn="ctr">
              <a:lnSpc>
                <a:spcPct val="90000"/>
              </a:lnSpc>
              <a:spcBef>
                <a:spcPct val="0"/>
              </a:spcBef>
              <a:spcAft>
                <a:spcPct val="35000"/>
              </a:spcAft>
            </a:pPr>
            <a:r>
              <a:rPr lang="en-US">
                <a:solidFill>
                  <a:schemeClr val="tx1"/>
                </a:solidFill>
                <a:latin typeface="Lato"/>
                <a:ea typeface="Lato"/>
                <a:cs typeface="Lato"/>
              </a:rPr>
              <a:t>Distribute plan </a:t>
            </a:r>
            <a:endParaRPr lang="en-US">
              <a:solidFill>
                <a:schemeClr val="tx1"/>
              </a:solidFill>
            </a:endParaRPr>
          </a:p>
        </p:txBody>
      </p:sp>
      <p:sp>
        <p:nvSpPr>
          <p:cNvPr id="3" name="TextBox 2">
            <a:extLst>
              <a:ext uri="{FF2B5EF4-FFF2-40B4-BE49-F238E27FC236}">
                <a16:creationId xmlns:a16="http://schemas.microsoft.com/office/drawing/2014/main" id="{0FA3A7E9-5D24-B51C-A4CC-E4AD2A85C9EE}"/>
              </a:ext>
            </a:extLst>
          </p:cNvPr>
          <p:cNvSpPr txBox="1"/>
          <p:nvPr/>
        </p:nvSpPr>
        <p:spPr>
          <a:xfrm>
            <a:off x="2084379" y="1366162"/>
            <a:ext cx="1997663" cy="738664"/>
          </a:xfrm>
          <a:prstGeom prst="rect">
            <a:avLst/>
          </a:prstGeom>
          <a:noFill/>
        </p:spPr>
        <p:txBody>
          <a:bodyPr wrap="none" rtlCol="0">
            <a:spAutoFit/>
          </a:bodyPr>
          <a:lstStyle/>
          <a:p>
            <a:r>
              <a:rPr lang="en-US" sz="2400" b="1">
                <a:latin typeface="Lato" panose="020F0502020204030203" pitchFamily="34" charset="0"/>
              </a:rPr>
              <a:t>Stakeholders</a:t>
            </a:r>
          </a:p>
          <a:p>
            <a:endParaRPr lang="en-US"/>
          </a:p>
        </p:txBody>
      </p:sp>
      <p:sp>
        <p:nvSpPr>
          <p:cNvPr id="9" name="Footer Placeholder 3">
            <a:extLst>
              <a:ext uri="{FF2B5EF4-FFF2-40B4-BE49-F238E27FC236}">
                <a16:creationId xmlns:a16="http://schemas.microsoft.com/office/drawing/2014/main" id="{9D272EFC-CB77-B40C-513E-F247F92572B4}"/>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7" name="Star: 5 Points 6">
            <a:extLst>
              <a:ext uri="{FF2B5EF4-FFF2-40B4-BE49-F238E27FC236}">
                <a16:creationId xmlns:a16="http://schemas.microsoft.com/office/drawing/2014/main" id="{001FA161-6AB9-F6C3-0688-97BC74E65A67}"/>
              </a:ext>
            </a:extLst>
          </p:cNvPr>
          <p:cNvSpPr/>
          <p:nvPr/>
        </p:nvSpPr>
        <p:spPr>
          <a:xfrm>
            <a:off x="4043758" y="1449116"/>
            <a:ext cx="278794" cy="26500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38FF80F0-6DA7-C164-C8BD-F5AAACE27DBC}"/>
              </a:ext>
            </a:extLst>
          </p:cNvPr>
          <p:cNvSpPr/>
          <p:nvPr/>
        </p:nvSpPr>
        <p:spPr>
          <a:xfrm>
            <a:off x="5021546" y="6316925"/>
            <a:ext cx="278794" cy="26500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D1AD74-CC06-978B-B11B-467C6D659522}"/>
              </a:ext>
            </a:extLst>
          </p:cNvPr>
          <p:cNvSpPr txBox="1"/>
          <p:nvPr/>
        </p:nvSpPr>
        <p:spPr>
          <a:xfrm>
            <a:off x="5460501" y="6031249"/>
            <a:ext cx="4546700" cy="738664"/>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91440" tIns="45720" rIns="91440" bIns="45720" rtlCol="0" anchor="t">
            <a:spAutoFit/>
          </a:bodyPr>
          <a:lstStyle/>
          <a:p>
            <a:r>
              <a:rPr lang="en-US" sz="1400" b="1">
                <a:solidFill>
                  <a:srgbClr val="000000"/>
                </a:solidFill>
                <a:latin typeface="Lato"/>
                <a:ea typeface="Lato"/>
                <a:cs typeface="Lato"/>
              </a:rPr>
              <a:t>Know someone who may be interested? Please share the NTX-REV flyer or sign-up form available at </a:t>
            </a:r>
            <a:r>
              <a:rPr lang="en-US" sz="1400" b="1">
                <a:solidFill>
                  <a:srgbClr val="000000"/>
                </a:solidFill>
                <a:latin typeface="Lato"/>
                <a:ea typeface="Lato"/>
                <a:cs typeface="Lato"/>
                <a:hlinkClick r:id="rId5"/>
              </a:rPr>
              <a:t>www.cleancities.org/NTx-REV</a:t>
            </a:r>
            <a:r>
              <a:rPr lang="en-US" sz="1400" b="1">
                <a:solidFill>
                  <a:srgbClr val="000000"/>
                </a:solidFill>
                <a:latin typeface="Lato"/>
                <a:ea typeface="Lato"/>
                <a:cs typeface="Lato"/>
              </a:rPr>
              <a:t> </a:t>
            </a:r>
            <a:endParaRPr lang="en-US" b="1"/>
          </a:p>
        </p:txBody>
      </p:sp>
    </p:spTree>
    <p:extLst>
      <p:ext uri="{BB962C8B-B14F-4D97-AF65-F5344CB8AC3E}">
        <p14:creationId xmlns:p14="http://schemas.microsoft.com/office/powerpoint/2010/main" val="1761061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0FE2-D180-AC2E-C4C7-CDA36A03C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8DD78-ECAB-1EBE-5230-92A592924C7F}"/>
              </a:ext>
            </a:extLst>
          </p:cNvPr>
          <p:cNvSpPr>
            <a:spLocks noGrp="1"/>
          </p:cNvSpPr>
          <p:nvPr>
            <p:ph type="title"/>
          </p:nvPr>
        </p:nvSpPr>
        <p:spPr>
          <a:xfrm>
            <a:off x="558979" y="497225"/>
            <a:ext cx="10515600" cy="682625"/>
          </a:xfrm>
        </p:spPr>
        <p:txBody>
          <a:bodyPr anchor="ctr">
            <a:noAutofit/>
          </a:bodyPr>
          <a:lstStyle/>
          <a:p>
            <a:r>
              <a:rPr lang="en-US">
                <a:solidFill>
                  <a:schemeClr val="tx2">
                    <a:lumMod val="90000"/>
                    <a:lumOff val="10000"/>
                  </a:schemeClr>
                </a:solidFill>
                <a:latin typeface="Lato"/>
                <a:ea typeface="Lato"/>
                <a:cs typeface="Lato"/>
              </a:rPr>
              <a:t>Discussion</a:t>
            </a:r>
            <a:endParaRPr lang="en-US">
              <a:solidFill>
                <a:schemeClr val="tx2">
                  <a:lumMod val="90000"/>
                  <a:lumOff val="10000"/>
                </a:schemeClr>
              </a:solidFill>
            </a:endParaRPr>
          </a:p>
        </p:txBody>
      </p:sp>
      <p:sp>
        <p:nvSpPr>
          <p:cNvPr id="5" name="Content Placeholder 4">
            <a:extLst>
              <a:ext uri="{FF2B5EF4-FFF2-40B4-BE49-F238E27FC236}">
                <a16:creationId xmlns:a16="http://schemas.microsoft.com/office/drawing/2014/main" id="{63EEFB17-2712-3814-1A09-E45A746BA59A}"/>
              </a:ext>
            </a:extLst>
          </p:cNvPr>
          <p:cNvSpPr>
            <a:spLocks noGrp="1"/>
          </p:cNvSpPr>
          <p:nvPr>
            <p:ph idx="1"/>
          </p:nvPr>
        </p:nvSpPr>
        <p:spPr>
          <a:xfrm>
            <a:off x="354157" y="974980"/>
            <a:ext cx="7861452" cy="5167368"/>
          </a:xfrm>
        </p:spPr>
        <p:txBody>
          <a:bodyPr vert="horz" lIns="91440" tIns="45720" rIns="91440" bIns="45720" rtlCol="0" anchor="t">
            <a:normAutofit/>
          </a:bodyPr>
          <a:lstStyle/>
          <a:p>
            <a:pPr marL="342900" indent="-342900">
              <a:lnSpc>
                <a:spcPct val="100000"/>
              </a:lnSpc>
              <a:spcBef>
                <a:spcPts val="0"/>
              </a:spcBef>
              <a:buFont typeface="Arial,Sans-Serif"/>
              <a:buChar char="•"/>
            </a:pPr>
            <a:endParaRPr lang="en-US" sz="3300">
              <a:solidFill>
                <a:srgbClr val="000000"/>
              </a:solidFill>
            </a:endParaRPr>
          </a:p>
          <a:p>
            <a:pPr>
              <a:lnSpc>
                <a:spcPct val="100000"/>
              </a:lnSpc>
              <a:spcBef>
                <a:spcPts val="0"/>
              </a:spcBef>
            </a:pPr>
            <a:endParaRPr lang="en-US" sz="2400">
              <a:solidFill>
                <a:srgbClr val="000000"/>
              </a:solidFill>
              <a:latin typeface="Lato"/>
              <a:ea typeface="Lato"/>
              <a:cs typeface="Lato"/>
            </a:endParaRPr>
          </a:p>
          <a:p>
            <a:endParaRPr lang="en-US" sz="2000" b="1">
              <a:solidFill>
                <a:srgbClr val="000000"/>
              </a:solidFill>
            </a:endParaRPr>
          </a:p>
        </p:txBody>
      </p:sp>
      <p:sp>
        <p:nvSpPr>
          <p:cNvPr id="4" name="Slide Number Placeholder 3">
            <a:extLst>
              <a:ext uri="{FF2B5EF4-FFF2-40B4-BE49-F238E27FC236}">
                <a16:creationId xmlns:a16="http://schemas.microsoft.com/office/drawing/2014/main" id="{1A346515-710E-D3B6-38EC-511DC453E04C}"/>
              </a:ext>
            </a:extLst>
          </p:cNvPr>
          <p:cNvSpPr>
            <a:spLocks noGrp="1"/>
          </p:cNvSpPr>
          <p:nvPr>
            <p:ph type="sldNum" sz="quarter" idx="15"/>
          </p:nvPr>
        </p:nvSpPr>
        <p:spPr/>
        <p:txBody>
          <a:bodyPr anchor="ctr">
            <a:normAutofit/>
          </a:bodyPr>
          <a:lstStyle/>
          <a:p>
            <a:pPr>
              <a:spcAft>
                <a:spcPts val="600"/>
              </a:spcAft>
            </a:pPr>
            <a:fld id="{F7B4771B-AE04-41F8-8441-EC7D184086A2}" type="slidenum">
              <a:rPr lang="en-US" smtClean="0"/>
              <a:pPr>
                <a:spcAft>
                  <a:spcPts val="600"/>
                </a:spcAft>
              </a:pPr>
              <a:t>15</a:t>
            </a:fld>
            <a:endParaRPr lang="en-US"/>
          </a:p>
        </p:txBody>
      </p:sp>
      <p:pic>
        <p:nvPicPr>
          <p:cNvPr id="3" name="Picture 2">
            <a:extLst>
              <a:ext uri="{FF2B5EF4-FFF2-40B4-BE49-F238E27FC236}">
                <a16:creationId xmlns:a16="http://schemas.microsoft.com/office/drawing/2014/main" id="{94B04378-EE43-AD6D-9A19-FFCF906449FE}"/>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6" name="Picture 5">
            <a:extLst>
              <a:ext uri="{FF2B5EF4-FFF2-40B4-BE49-F238E27FC236}">
                <a16:creationId xmlns:a16="http://schemas.microsoft.com/office/drawing/2014/main" id="{E22687D5-0386-CDF6-D508-2E8C5BD1715A}"/>
              </a:ext>
            </a:extLst>
          </p:cNvPr>
          <p:cNvPicPr>
            <a:picLocks noChangeAspect="1"/>
          </p:cNvPicPr>
          <p:nvPr/>
        </p:nvPicPr>
        <p:blipFill>
          <a:blip r:embed="rId4"/>
          <a:stretch>
            <a:fillRect/>
          </a:stretch>
        </p:blipFill>
        <p:spPr>
          <a:xfrm>
            <a:off x="359599" y="6312504"/>
            <a:ext cx="390178" cy="426757"/>
          </a:xfrm>
          <a:prstGeom prst="rect">
            <a:avLst/>
          </a:prstGeom>
        </p:spPr>
      </p:pic>
      <p:sp>
        <p:nvSpPr>
          <p:cNvPr id="7" name="Footer Placeholder 3">
            <a:extLst>
              <a:ext uri="{FF2B5EF4-FFF2-40B4-BE49-F238E27FC236}">
                <a16:creationId xmlns:a16="http://schemas.microsoft.com/office/drawing/2014/main" id="{7C79A664-1D23-EBB1-535E-268B202D051D}"/>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9" name="Content Placeholder 4">
            <a:extLst>
              <a:ext uri="{FF2B5EF4-FFF2-40B4-BE49-F238E27FC236}">
                <a16:creationId xmlns:a16="http://schemas.microsoft.com/office/drawing/2014/main" id="{EEFA2D7E-A093-357B-412E-3C7F60814EDF}"/>
              </a:ext>
            </a:extLst>
          </p:cNvPr>
          <p:cNvSpPr txBox="1">
            <a:spLocks/>
          </p:cNvSpPr>
          <p:nvPr/>
        </p:nvSpPr>
        <p:spPr>
          <a:xfrm>
            <a:off x="442504" y="1345954"/>
            <a:ext cx="7684757" cy="51673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endParaRPr lang="en-US" sz="2800">
              <a:solidFill>
                <a:srgbClr val="000000"/>
              </a:solidFill>
              <a:latin typeface="Lato"/>
              <a:ea typeface="Lato"/>
              <a:cs typeface="Lato"/>
            </a:endParaRPr>
          </a:p>
          <a:p>
            <a:pPr lvl="1">
              <a:lnSpc>
                <a:spcPct val="100000"/>
              </a:lnSpc>
              <a:spcBef>
                <a:spcPts val="0"/>
              </a:spcBef>
            </a:pPr>
            <a:endParaRPr lang="en-US">
              <a:solidFill>
                <a:srgbClr val="000000"/>
              </a:solidFill>
              <a:latin typeface="Lato"/>
              <a:ea typeface="Lato"/>
              <a:cs typeface="Lato"/>
            </a:endParaRPr>
          </a:p>
          <a:p>
            <a:pPr marL="342900" indent="-342900">
              <a:lnSpc>
                <a:spcPct val="100000"/>
              </a:lnSpc>
              <a:spcBef>
                <a:spcPts val="0"/>
              </a:spcBef>
              <a:buFont typeface="Arial,Sans-Serif"/>
              <a:buChar char="•"/>
            </a:pPr>
            <a:r>
              <a:rPr lang="en-US">
                <a:solidFill>
                  <a:srgbClr val="000000"/>
                </a:solidFill>
                <a:latin typeface="Lato"/>
                <a:ea typeface="Lato"/>
                <a:cs typeface="Lato"/>
              </a:rPr>
              <a:t>What would you like to get out of this project? </a:t>
            </a:r>
          </a:p>
          <a:p>
            <a:pPr marL="342900" indent="-342900">
              <a:lnSpc>
                <a:spcPct val="100000"/>
              </a:lnSpc>
              <a:spcBef>
                <a:spcPts val="0"/>
              </a:spcBef>
              <a:buFont typeface="Arial,Sans-Serif"/>
              <a:buChar char="•"/>
            </a:pPr>
            <a:endParaRPr lang="en-US">
              <a:solidFill>
                <a:srgbClr val="000000"/>
              </a:solidFill>
              <a:latin typeface="Lato"/>
              <a:ea typeface="Lato"/>
              <a:cs typeface="Lato"/>
            </a:endParaRPr>
          </a:p>
          <a:p>
            <a:pPr marL="342900" indent="-342900">
              <a:lnSpc>
                <a:spcPct val="100000"/>
              </a:lnSpc>
              <a:spcBef>
                <a:spcPts val="0"/>
              </a:spcBef>
              <a:buFont typeface="Arial,Sans-Serif"/>
              <a:buChar char="•"/>
            </a:pPr>
            <a:endParaRPr lang="en-US">
              <a:solidFill>
                <a:srgbClr val="000000"/>
              </a:solidFill>
              <a:latin typeface="Lato"/>
              <a:ea typeface="Lato"/>
              <a:cs typeface="Lato"/>
            </a:endParaRPr>
          </a:p>
          <a:p>
            <a:pPr marL="342900" indent="-342900">
              <a:lnSpc>
                <a:spcPct val="100000"/>
              </a:lnSpc>
              <a:spcBef>
                <a:spcPts val="0"/>
              </a:spcBef>
              <a:buFont typeface="Arial,Sans-Serif"/>
              <a:buChar char="•"/>
            </a:pPr>
            <a:endParaRPr lang="en-US">
              <a:solidFill>
                <a:srgbClr val="000000"/>
              </a:solidFill>
              <a:latin typeface="Lato"/>
              <a:ea typeface="Lato"/>
              <a:cs typeface="Lato"/>
            </a:endParaRPr>
          </a:p>
          <a:p>
            <a:pPr marL="342900" indent="-342900">
              <a:lnSpc>
                <a:spcPct val="100000"/>
              </a:lnSpc>
              <a:spcBef>
                <a:spcPts val="0"/>
              </a:spcBef>
              <a:buFont typeface="Arial,Sans-Serif"/>
              <a:buChar char="•"/>
            </a:pPr>
            <a:r>
              <a:rPr lang="en-US">
                <a:solidFill>
                  <a:srgbClr val="000000"/>
                </a:solidFill>
                <a:latin typeface="Lato"/>
                <a:ea typeface="Lato"/>
                <a:cs typeface="Lato"/>
              </a:rPr>
              <a:t>What do you think is important for us to include?</a:t>
            </a:r>
          </a:p>
          <a:p>
            <a:pPr>
              <a:lnSpc>
                <a:spcPct val="100000"/>
              </a:lnSpc>
              <a:spcBef>
                <a:spcPts val="0"/>
              </a:spcBef>
            </a:pPr>
            <a:endParaRPr lang="en-US">
              <a:solidFill>
                <a:srgbClr val="000000"/>
              </a:solidFill>
            </a:endParaRPr>
          </a:p>
          <a:p>
            <a:endParaRPr lang="en-US" b="1">
              <a:solidFill>
                <a:srgbClr val="000000"/>
              </a:solidFill>
            </a:endParaRPr>
          </a:p>
        </p:txBody>
      </p:sp>
    </p:spTree>
    <p:extLst>
      <p:ext uri="{BB962C8B-B14F-4D97-AF65-F5344CB8AC3E}">
        <p14:creationId xmlns:p14="http://schemas.microsoft.com/office/powerpoint/2010/main" val="25462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978C5-6243-5FB3-AF88-13499BE50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58335-A0B2-A96B-CF5C-04CD8275689B}"/>
              </a:ext>
            </a:extLst>
          </p:cNvPr>
          <p:cNvSpPr>
            <a:spLocks noGrp="1"/>
          </p:cNvSpPr>
          <p:nvPr>
            <p:ph type="title"/>
          </p:nvPr>
        </p:nvSpPr>
        <p:spPr>
          <a:xfrm>
            <a:off x="363330" y="430564"/>
            <a:ext cx="10515600" cy="682625"/>
          </a:xfrm>
        </p:spPr>
        <p:txBody>
          <a:bodyPr anchor="ctr">
            <a:normAutofit/>
          </a:bodyPr>
          <a:lstStyle/>
          <a:p>
            <a:r>
              <a:rPr lang="en-US" sz="4100">
                <a:solidFill>
                  <a:srgbClr val="153D64"/>
                </a:solidFill>
                <a:latin typeface="Lato"/>
                <a:ea typeface="Lato"/>
                <a:cs typeface="Lato"/>
              </a:rPr>
              <a:t>Discussion</a:t>
            </a:r>
            <a:endParaRPr lang="en-US">
              <a:solidFill>
                <a:srgbClr val="153D64"/>
              </a:solidFill>
            </a:endParaRPr>
          </a:p>
        </p:txBody>
      </p:sp>
      <p:sp>
        <p:nvSpPr>
          <p:cNvPr id="5" name="Content Placeholder 4">
            <a:extLst>
              <a:ext uri="{FF2B5EF4-FFF2-40B4-BE49-F238E27FC236}">
                <a16:creationId xmlns:a16="http://schemas.microsoft.com/office/drawing/2014/main" id="{F2E84CB6-9B25-9D10-2038-2C59B1F080F3}"/>
              </a:ext>
            </a:extLst>
          </p:cNvPr>
          <p:cNvSpPr>
            <a:spLocks noGrp="1"/>
          </p:cNvSpPr>
          <p:nvPr>
            <p:ph idx="1"/>
          </p:nvPr>
        </p:nvSpPr>
        <p:spPr>
          <a:xfrm>
            <a:off x="354157" y="974980"/>
            <a:ext cx="7861452" cy="5167368"/>
          </a:xfrm>
        </p:spPr>
        <p:txBody>
          <a:bodyPr vert="horz" lIns="91440" tIns="45720" rIns="91440" bIns="45720" rtlCol="0" anchor="t">
            <a:normAutofit/>
          </a:bodyPr>
          <a:lstStyle/>
          <a:p>
            <a:pPr marL="342900" indent="-342900">
              <a:lnSpc>
                <a:spcPct val="100000"/>
              </a:lnSpc>
              <a:spcBef>
                <a:spcPts val="0"/>
              </a:spcBef>
              <a:buFont typeface="Arial,Sans-Serif"/>
              <a:buChar char="•"/>
            </a:pPr>
            <a:endParaRPr lang="en-US" sz="3300">
              <a:solidFill>
                <a:srgbClr val="000000"/>
              </a:solidFill>
            </a:endParaRPr>
          </a:p>
          <a:p>
            <a:pPr>
              <a:lnSpc>
                <a:spcPct val="100000"/>
              </a:lnSpc>
              <a:spcBef>
                <a:spcPts val="0"/>
              </a:spcBef>
            </a:pPr>
            <a:endParaRPr lang="en-US" sz="2400">
              <a:solidFill>
                <a:srgbClr val="000000"/>
              </a:solidFill>
              <a:latin typeface="Lato"/>
              <a:ea typeface="Lato"/>
              <a:cs typeface="Lato"/>
            </a:endParaRPr>
          </a:p>
          <a:p>
            <a:endParaRPr lang="en-US" sz="2000" b="1">
              <a:solidFill>
                <a:srgbClr val="000000"/>
              </a:solidFill>
            </a:endParaRPr>
          </a:p>
        </p:txBody>
      </p:sp>
      <p:sp>
        <p:nvSpPr>
          <p:cNvPr id="4" name="Slide Number Placeholder 3">
            <a:extLst>
              <a:ext uri="{FF2B5EF4-FFF2-40B4-BE49-F238E27FC236}">
                <a16:creationId xmlns:a16="http://schemas.microsoft.com/office/drawing/2014/main" id="{96DDE12A-E2A4-0514-ADC2-48E02819E763}"/>
              </a:ext>
            </a:extLst>
          </p:cNvPr>
          <p:cNvSpPr>
            <a:spLocks noGrp="1"/>
          </p:cNvSpPr>
          <p:nvPr>
            <p:ph type="sldNum" sz="quarter" idx="15"/>
          </p:nvPr>
        </p:nvSpPr>
        <p:spPr/>
        <p:txBody>
          <a:bodyPr anchor="ctr">
            <a:normAutofit/>
          </a:bodyPr>
          <a:lstStyle/>
          <a:p>
            <a:pPr>
              <a:spcAft>
                <a:spcPts val="600"/>
              </a:spcAft>
            </a:pPr>
            <a:fld id="{F7B4771B-AE04-41F8-8441-EC7D184086A2}" type="slidenum">
              <a:rPr lang="en-US" smtClean="0"/>
              <a:pPr>
                <a:spcAft>
                  <a:spcPts val="600"/>
                </a:spcAft>
              </a:pPr>
              <a:t>16</a:t>
            </a:fld>
            <a:endParaRPr lang="en-US"/>
          </a:p>
        </p:txBody>
      </p:sp>
      <p:pic>
        <p:nvPicPr>
          <p:cNvPr id="3" name="Picture 2">
            <a:extLst>
              <a:ext uri="{FF2B5EF4-FFF2-40B4-BE49-F238E27FC236}">
                <a16:creationId xmlns:a16="http://schemas.microsoft.com/office/drawing/2014/main" id="{DFC61BD3-2430-15BC-9692-749D3206D611}"/>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6" name="Picture 5">
            <a:extLst>
              <a:ext uri="{FF2B5EF4-FFF2-40B4-BE49-F238E27FC236}">
                <a16:creationId xmlns:a16="http://schemas.microsoft.com/office/drawing/2014/main" id="{6B5B7BB8-544E-ED34-88D3-9FB8E5C91513}"/>
              </a:ext>
            </a:extLst>
          </p:cNvPr>
          <p:cNvPicPr>
            <a:picLocks noChangeAspect="1"/>
          </p:cNvPicPr>
          <p:nvPr/>
        </p:nvPicPr>
        <p:blipFill>
          <a:blip r:embed="rId4"/>
          <a:stretch>
            <a:fillRect/>
          </a:stretch>
        </p:blipFill>
        <p:spPr>
          <a:xfrm>
            <a:off x="359599" y="6312504"/>
            <a:ext cx="390178" cy="426757"/>
          </a:xfrm>
          <a:prstGeom prst="rect">
            <a:avLst/>
          </a:prstGeom>
        </p:spPr>
      </p:pic>
      <p:sp>
        <p:nvSpPr>
          <p:cNvPr id="7" name="Footer Placeholder 3">
            <a:extLst>
              <a:ext uri="{FF2B5EF4-FFF2-40B4-BE49-F238E27FC236}">
                <a16:creationId xmlns:a16="http://schemas.microsoft.com/office/drawing/2014/main" id="{FD78C8B7-8BAA-E776-D773-E36F98C0BD82}"/>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9" name="Content Placeholder 4">
            <a:extLst>
              <a:ext uri="{FF2B5EF4-FFF2-40B4-BE49-F238E27FC236}">
                <a16:creationId xmlns:a16="http://schemas.microsoft.com/office/drawing/2014/main" id="{A867750F-44F4-EE4B-FACB-F53D24F0E3B7}"/>
              </a:ext>
            </a:extLst>
          </p:cNvPr>
          <p:cNvSpPr txBox="1">
            <a:spLocks/>
          </p:cNvSpPr>
          <p:nvPr/>
        </p:nvSpPr>
        <p:spPr>
          <a:xfrm>
            <a:off x="442504" y="1108845"/>
            <a:ext cx="7684757" cy="51673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endParaRPr lang="en-US" sz="2800">
              <a:solidFill>
                <a:srgbClr val="000000"/>
              </a:solidFill>
              <a:latin typeface="Lato"/>
              <a:ea typeface="Lato"/>
              <a:cs typeface="Lato"/>
            </a:endParaRPr>
          </a:p>
          <a:p>
            <a:pPr marL="342900" indent="-342900">
              <a:lnSpc>
                <a:spcPct val="100000"/>
              </a:lnSpc>
              <a:buFont typeface="Arial,Sans-Serif"/>
              <a:buChar char="•"/>
            </a:pPr>
            <a:r>
              <a:rPr lang="en-US">
                <a:solidFill>
                  <a:srgbClr val="000000"/>
                </a:solidFill>
                <a:latin typeface="Lato"/>
                <a:ea typeface="Lato"/>
                <a:cs typeface="Lato"/>
              </a:rPr>
              <a:t>What concerns do you need to address about critical EV/ grid resilience?</a:t>
            </a:r>
          </a:p>
          <a:p>
            <a:pPr marL="800100" lvl="1" indent="-342900">
              <a:lnSpc>
                <a:spcPct val="100000"/>
              </a:lnSpc>
              <a:spcBef>
                <a:spcPts val="0"/>
              </a:spcBef>
              <a:buFont typeface="Courier New"/>
              <a:buChar char="o"/>
            </a:pPr>
            <a:endParaRPr lang="en-US" sz="2800">
              <a:solidFill>
                <a:srgbClr val="000000"/>
              </a:solidFill>
              <a:latin typeface="Lato"/>
              <a:ea typeface="Lato"/>
              <a:cs typeface="Lato"/>
            </a:endParaRPr>
          </a:p>
          <a:p>
            <a:pPr marL="342900" indent="-342900">
              <a:lnSpc>
                <a:spcPct val="100000"/>
              </a:lnSpc>
              <a:buFont typeface="Arial,Sans-Serif"/>
              <a:buChar char="•"/>
            </a:pPr>
            <a:r>
              <a:rPr lang="en-US">
                <a:solidFill>
                  <a:srgbClr val="000000"/>
                </a:solidFill>
                <a:latin typeface="Lato"/>
                <a:ea typeface="Lato"/>
                <a:cs typeface="Lato"/>
              </a:rPr>
              <a:t>What are issues is your organization  seeing in the field? </a:t>
            </a:r>
          </a:p>
          <a:p>
            <a:pPr marL="800100" lvl="1" indent="-342900">
              <a:lnSpc>
                <a:spcPct val="100000"/>
              </a:lnSpc>
              <a:spcBef>
                <a:spcPts val="0"/>
              </a:spcBef>
              <a:buFont typeface="Courier New"/>
              <a:buChar char="o"/>
            </a:pPr>
            <a:r>
              <a:rPr lang="en-US" sz="2800">
                <a:solidFill>
                  <a:srgbClr val="000000"/>
                </a:solidFill>
                <a:latin typeface="Lato"/>
                <a:ea typeface="Lato"/>
                <a:cs typeface="Lato"/>
              </a:rPr>
              <a:t>Ex. No backup methods of charging, issues with response time, difficulties with repairs, sourcing vendors/parts, etc.</a:t>
            </a:r>
            <a:endParaRPr lang="en-US" sz="2800"/>
          </a:p>
          <a:p>
            <a:pPr marL="342900" indent="-342900">
              <a:lnSpc>
                <a:spcPct val="100000"/>
              </a:lnSpc>
              <a:spcBef>
                <a:spcPts val="0"/>
              </a:spcBef>
              <a:buFont typeface="Arial,Sans-Serif"/>
              <a:buChar char="•"/>
            </a:pPr>
            <a:endParaRPr lang="en-US">
              <a:solidFill>
                <a:srgbClr val="000000"/>
              </a:solidFill>
            </a:endParaRPr>
          </a:p>
          <a:p>
            <a:pPr>
              <a:lnSpc>
                <a:spcPct val="100000"/>
              </a:lnSpc>
              <a:spcBef>
                <a:spcPts val="0"/>
              </a:spcBef>
            </a:pPr>
            <a:endParaRPr lang="en-US">
              <a:solidFill>
                <a:srgbClr val="000000"/>
              </a:solidFill>
              <a:latin typeface="Lato"/>
              <a:ea typeface="Lato"/>
              <a:cs typeface="Lato"/>
            </a:endParaRPr>
          </a:p>
          <a:p>
            <a:endParaRPr lang="en-US" b="1">
              <a:solidFill>
                <a:srgbClr val="000000"/>
              </a:solidFill>
            </a:endParaRPr>
          </a:p>
        </p:txBody>
      </p:sp>
    </p:spTree>
    <p:extLst>
      <p:ext uri="{BB962C8B-B14F-4D97-AF65-F5344CB8AC3E}">
        <p14:creationId xmlns:p14="http://schemas.microsoft.com/office/powerpoint/2010/main" val="67558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260F-C151-384F-C350-22AD996C8FEC}"/>
            </a:ext>
          </a:extLst>
        </p:cNvPr>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FEBACF8E-5F23-8F97-3A83-0E01CC41BC71}"/>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769705AF-59C1-CDCE-701D-7126DC50A709}"/>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A71FCFD4-A7C0-15AA-1662-9EB890210BAC}"/>
              </a:ext>
            </a:extLst>
          </p:cNvPr>
          <p:cNvSpPr>
            <a:spLocks noGrp="1"/>
          </p:cNvSpPr>
          <p:nvPr>
            <p:ph type="title"/>
          </p:nvPr>
        </p:nvSpPr>
        <p:spPr/>
        <p:txBody>
          <a:bodyPr>
            <a:normAutofit/>
          </a:bodyPr>
          <a:lstStyle/>
          <a:p>
            <a:r>
              <a:rPr lang="en-US" sz="4400">
                <a:solidFill>
                  <a:srgbClr val="04486B"/>
                </a:solidFill>
                <a:latin typeface="Lato Bold"/>
                <a:ea typeface="Lato Bold"/>
                <a:cs typeface="Lato Bold"/>
              </a:rPr>
              <a:t>Resilient Charging Technologies </a:t>
            </a:r>
            <a:endParaRPr lang="en-US" sz="4400">
              <a:solidFill>
                <a:srgbClr val="04486B"/>
              </a:solidFill>
              <a:ea typeface="Lato Bold"/>
              <a:cs typeface="Lato Bold"/>
            </a:endParaRPr>
          </a:p>
        </p:txBody>
      </p:sp>
      <p:sp>
        <p:nvSpPr>
          <p:cNvPr id="4" name="Footer Placeholder 6">
            <a:extLst>
              <a:ext uri="{FF2B5EF4-FFF2-40B4-BE49-F238E27FC236}">
                <a16:creationId xmlns:a16="http://schemas.microsoft.com/office/drawing/2014/main" id="{71B0056C-752B-41C1-2A91-30123AFD8AF7}"/>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214016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28918" y="165424"/>
            <a:ext cx="11243440" cy="1206022"/>
          </a:xfrm>
          <a:noFill/>
        </p:spPr>
        <p:txBody>
          <a:bodyPr>
            <a:noAutofit/>
          </a:bodyPr>
          <a:lstStyle/>
          <a:p>
            <a:pPr>
              <a:lnSpc>
                <a:spcPct val="100000"/>
              </a:lnSpc>
            </a:pPr>
            <a:r>
              <a:rPr lang="en-US" sz="4400">
                <a:solidFill>
                  <a:schemeClr val="tx2">
                    <a:lumMod val="90000"/>
                    <a:lumOff val="10000"/>
                  </a:schemeClr>
                </a:solidFill>
                <a:latin typeface="Lato"/>
                <a:ea typeface="Lato"/>
                <a:cs typeface="Lato"/>
              </a:rPr>
              <a:t>Potential Resiliency Technologies </a:t>
            </a:r>
          </a:p>
        </p:txBody>
      </p:sp>
      <p:sp>
        <p:nvSpPr>
          <p:cNvPr id="5" name="Slide Number Placeholder 4">
            <a:extLst>
              <a:ext uri="{FF2B5EF4-FFF2-40B4-BE49-F238E27FC236}">
                <a16:creationId xmlns:a16="http://schemas.microsoft.com/office/drawing/2014/main" id="{88E84E51-0FD1-6DAD-40D8-8A216B5C70C9}"/>
              </a:ext>
            </a:extLst>
          </p:cNvPr>
          <p:cNvSpPr>
            <a:spLocks noGrp="1"/>
          </p:cNvSpPr>
          <p:nvPr>
            <p:ph type="sldNum" sz="quarter" idx="11"/>
          </p:nvPr>
        </p:nvSpPr>
        <p:spPr/>
        <p:txBody>
          <a:bodyPr/>
          <a:lstStyle/>
          <a:p>
            <a:fld id="{1CC2C9B9-B4B7-45CC-A7EB-16F8BADE9045}" type="slidenum">
              <a:rPr lang="en-US" smtClean="0"/>
              <a:t>18</a:t>
            </a:fld>
            <a:endParaRPr lang="en-US"/>
          </a:p>
        </p:txBody>
      </p:sp>
      <p:sp>
        <p:nvSpPr>
          <p:cNvPr id="4" name="Rectangle 3" descr="Electric Tower with solid fill">
            <a:extLst>
              <a:ext uri="{FF2B5EF4-FFF2-40B4-BE49-F238E27FC236}">
                <a16:creationId xmlns:a16="http://schemas.microsoft.com/office/drawing/2014/main" id="{55901A32-829E-1BEC-3573-7867D802D4EC}"/>
              </a:ext>
            </a:extLst>
          </p:cNvPr>
          <p:cNvSpPr/>
          <p:nvPr/>
        </p:nvSpPr>
        <p:spPr>
          <a:xfrm>
            <a:off x="11005774" y="3495519"/>
            <a:ext cx="342900" cy="54292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ectangle 5" descr="Electric Tower with solid fill">
            <a:extLst>
              <a:ext uri="{FF2B5EF4-FFF2-40B4-BE49-F238E27FC236}">
                <a16:creationId xmlns:a16="http://schemas.microsoft.com/office/drawing/2014/main" id="{DA44DEF4-B577-1AA8-B421-0279165FDCED}"/>
              </a:ext>
            </a:extLst>
          </p:cNvPr>
          <p:cNvSpPr/>
          <p:nvPr/>
        </p:nvSpPr>
        <p:spPr>
          <a:xfrm>
            <a:off x="11005774" y="4352769"/>
            <a:ext cx="342900" cy="54292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graphicFrame>
        <p:nvGraphicFramePr>
          <p:cNvPr id="15" name="Table 14">
            <a:extLst>
              <a:ext uri="{FF2B5EF4-FFF2-40B4-BE49-F238E27FC236}">
                <a16:creationId xmlns:a16="http://schemas.microsoft.com/office/drawing/2014/main" id="{AD94BEE0-AE2A-BE86-F07E-93D75B90186B}"/>
              </a:ext>
            </a:extLst>
          </p:cNvPr>
          <p:cNvGraphicFramePr>
            <a:graphicFrameLocks noGrp="1"/>
          </p:cNvGraphicFramePr>
          <p:nvPr>
            <p:extLst>
              <p:ext uri="{D42A27DB-BD31-4B8C-83A1-F6EECF244321}">
                <p14:modId xmlns:p14="http://schemas.microsoft.com/office/powerpoint/2010/main" val="60672707"/>
              </p:ext>
            </p:extLst>
          </p:nvPr>
        </p:nvGraphicFramePr>
        <p:xfrm>
          <a:off x="541421" y="1664368"/>
          <a:ext cx="11016587" cy="4041140"/>
        </p:xfrm>
        <a:graphic>
          <a:graphicData uri="http://schemas.openxmlformats.org/drawingml/2006/table">
            <a:tbl>
              <a:tblPr firstRow="1" firstCol="1" bandRow="1">
                <a:tableStyleId>{B301B821-A1FF-4177-AEE7-76D212191A09}</a:tableStyleId>
              </a:tblPr>
              <a:tblGrid>
                <a:gridCol w="4977946">
                  <a:extLst>
                    <a:ext uri="{9D8B030D-6E8A-4147-A177-3AD203B41FA5}">
                      <a16:colId xmlns:a16="http://schemas.microsoft.com/office/drawing/2014/main" val="2244072857"/>
                    </a:ext>
                  </a:extLst>
                </a:gridCol>
                <a:gridCol w="3281766">
                  <a:extLst>
                    <a:ext uri="{9D8B030D-6E8A-4147-A177-3AD203B41FA5}">
                      <a16:colId xmlns:a16="http://schemas.microsoft.com/office/drawing/2014/main" val="1502925171"/>
                    </a:ext>
                  </a:extLst>
                </a:gridCol>
                <a:gridCol w="2756875">
                  <a:extLst>
                    <a:ext uri="{9D8B030D-6E8A-4147-A177-3AD203B41FA5}">
                      <a16:colId xmlns:a16="http://schemas.microsoft.com/office/drawing/2014/main" val="3824398060"/>
                    </a:ext>
                  </a:extLst>
                </a:gridCol>
              </a:tblGrid>
              <a:tr h="885729">
                <a:tc>
                  <a:txBody>
                    <a:bodyPr/>
                    <a:lstStyle/>
                    <a:p>
                      <a:pPr marL="0" marR="0" algn="ctr">
                        <a:lnSpc>
                          <a:spcPct val="116000"/>
                        </a:lnSpc>
                        <a:spcBef>
                          <a:spcPts val="0"/>
                        </a:spcBef>
                        <a:spcAft>
                          <a:spcPts val="0"/>
                        </a:spcAft>
                      </a:pPr>
                      <a:r>
                        <a:rPr lang="en-US" sz="2000">
                          <a:effectLst/>
                          <a:latin typeface="Lato" panose="020F0502020204030203" pitchFamily="34" charset="0"/>
                        </a:rPr>
                        <a:t>Technology</a:t>
                      </a:r>
                      <a:endParaRPr lang="en-US" sz="2000">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6000"/>
                        </a:lnSpc>
                        <a:spcBef>
                          <a:spcPts val="0"/>
                        </a:spcBef>
                        <a:spcAft>
                          <a:spcPts val="0"/>
                        </a:spcAft>
                      </a:pPr>
                      <a:r>
                        <a:rPr lang="en-US" sz="2000">
                          <a:effectLst/>
                          <a:latin typeface="Lato"/>
                        </a:rPr>
                        <a:t>Independent Source of Power? </a:t>
                      </a:r>
                      <a:endParaRPr lang="en-US" sz="2000">
                        <a:effectLst/>
                        <a:latin typeface="Lato"/>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6000"/>
                        </a:lnSpc>
                        <a:spcBef>
                          <a:spcPts val="0"/>
                        </a:spcBef>
                        <a:spcAft>
                          <a:spcPts val="0"/>
                        </a:spcAft>
                      </a:pPr>
                      <a:r>
                        <a:rPr lang="en-US" sz="2000">
                          <a:effectLst/>
                          <a:latin typeface="Lato" panose="020F0502020204030203" pitchFamily="34" charset="0"/>
                          <a:ea typeface="MS Mincho" panose="02020609040205080304" pitchFamily="49" charset="-128"/>
                          <a:cs typeface="Arial" panose="020B0604020202020204" pitchFamily="34" charset="0"/>
                        </a:rPr>
                        <a:t>Storage for Off-Grid Charging </a:t>
                      </a:r>
                    </a:p>
                  </a:txBody>
                  <a:tcPr marL="68580" marR="68580" marT="0" marB="0" anchor="ctr"/>
                </a:tc>
                <a:extLst>
                  <a:ext uri="{0D108BD9-81ED-4DB2-BD59-A6C34878D82A}">
                    <a16:rowId xmlns:a16="http://schemas.microsoft.com/office/drawing/2014/main" val="2129610322"/>
                  </a:ext>
                </a:extLst>
              </a:tr>
              <a:tr h="708583">
                <a:tc>
                  <a:txBody>
                    <a:bodyPr/>
                    <a:lstStyle/>
                    <a:p>
                      <a:pPr marL="0" marR="0">
                        <a:lnSpc>
                          <a:spcPct val="116000"/>
                        </a:lnSpc>
                        <a:spcBef>
                          <a:spcPts val="0"/>
                        </a:spcBef>
                        <a:spcAft>
                          <a:spcPts val="0"/>
                        </a:spcAft>
                      </a:pPr>
                      <a:r>
                        <a:rPr lang="en-US" sz="1800" b="1">
                          <a:solidFill>
                            <a:srgbClr val="000000"/>
                          </a:solidFill>
                          <a:effectLst/>
                          <a:latin typeface="Lato" panose="020F0502020204030203" pitchFamily="34" charset="0"/>
                        </a:rPr>
                        <a:t>Energy Storage Systems</a:t>
                      </a:r>
                      <a:r>
                        <a:rPr lang="en-US" sz="1800" b="0">
                          <a:solidFill>
                            <a:srgbClr val="000000"/>
                          </a:solidFill>
                          <a:effectLst/>
                          <a:latin typeface="Lato" panose="020F0502020204030203" pitchFamily="34" charset="0"/>
                        </a:rPr>
                        <a:t>: Batteries or Hydrogen Fuel Cell </a:t>
                      </a:r>
                    </a:p>
                  </a:txBody>
                  <a:tcPr marL="68580" marR="68580" marT="0" marB="0" anchor="b"/>
                </a:tc>
                <a:tc>
                  <a:txBody>
                    <a:bodyPr/>
                    <a:lstStyle/>
                    <a:p>
                      <a:pPr marL="0" marR="0" algn="ctr">
                        <a:lnSpc>
                          <a:spcPct val="116000"/>
                        </a:lnSpc>
                        <a:spcBef>
                          <a:spcPts val="0"/>
                        </a:spcBef>
                        <a:spcAft>
                          <a:spcPts val="0"/>
                        </a:spcAft>
                      </a:pPr>
                      <a:endPar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6000"/>
                        </a:lnSpc>
                        <a:spcBef>
                          <a:spcPts val="0"/>
                        </a:spcBef>
                        <a:spcAft>
                          <a:spcPts val="0"/>
                        </a:spcAft>
                      </a:pPr>
                      <a:r>
                        <a:rPr lang="en-US" sz="1800" b="0">
                          <a:solidFill>
                            <a:srgbClr val="000000"/>
                          </a:solidFill>
                          <a:effectLst/>
                          <a:latin typeface="Lato"/>
                          <a:ea typeface="MS Mincho"/>
                          <a:cs typeface="Arial"/>
                        </a:rPr>
                        <a:t>Yes</a:t>
                      </a:r>
                    </a:p>
                  </a:txBody>
                  <a:tcPr marL="68580" marR="68580" marT="0" marB="0" anchor="ctr"/>
                </a:tc>
                <a:extLst>
                  <a:ext uri="{0D108BD9-81ED-4DB2-BD59-A6C34878D82A}">
                    <a16:rowId xmlns:a16="http://schemas.microsoft.com/office/drawing/2014/main" val="3601141647"/>
                  </a:ext>
                </a:extLst>
              </a:tr>
              <a:tr h="498223">
                <a:tc>
                  <a:txBody>
                    <a:bodyPr/>
                    <a:lstStyle/>
                    <a:p>
                      <a:pPr marL="0" marR="0">
                        <a:lnSpc>
                          <a:spcPct val="116000"/>
                        </a:lnSpc>
                        <a:spcBef>
                          <a:spcPts val="0"/>
                        </a:spcBef>
                        <a:spcAft>
                          <a:spcPts val="0"/>
                        </a:spcAft>
                      </a:pPr>
                      <a:r>
                        <a:rPr lang="en-US" sz="1800" b="1">
                          <a:solidFill>
                            <a:srgbClr val="000000"/>
                          </a:solidFill>
                          <a:effectLst/>
                          <a:latin typeface="Lato" panose="020F0502020204030203" pitchFamily="34" charset="0"/>
                        </a:rPr>
                        <a:t>On Site Renewable Generation</a:t>
                      </a:r>
                      <a:r>
                        <a:rPr lang="en-US" sz="1800" b="0">
                          <a:solidFill>
                            <a:srgbClr val="000000"/>
                          </a:solidFill>
                          <a:effectLst/>
                          <a:latin typeface="Lato" panose="020F0502020204030203" pitchFamily="34" charset="0"/>
                        </a:rPr>
                        <a:t>: Solar or Wind</a:t>
                      </a:r>
                    </a:p>
                  </a:txBody>
                  <a:tcPr marL="68580" marR="68580" marT="0" marB="0" anchor="b"/>
                </a:tc>
                <a:tc>
                  <a:txBody>
                    <a:bodyPr/>
                    <a:lstStyle/>
                    <a:p>
                      <a:pPr marL="0" marR="0" algn="ctr">
                        <a:lnSpc>
                          <a:spcPct val="116000"/>
                        </a:lnSpc>
                        <a:spcBef>
                          <a:spcPts val="0"/>
                        </a:spcBef>
                        <a:spcAft>
                          <a:spcPts val="0"/>
                        </a:spcAft>
                      </a:pPr>
                      <a:r>
                        <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rPr>
                        <a:t>Yes; Intermittent </a:t>
                      </a:r>
                    </a:p>
                  </a:txBody>
                  <a:tcPr marL="68580" marR="68580" marT="0" marB="0" anchor="ctr"/>
                </a:tc>
                <a:tc>
                  <a:txBody>
                    <a:bodyPr/>
                    <a:lstStyle/>
                    <a:p>
                      <a:pPr marL="0" marR="0" algn="ctr">
                        <a:lnSpc>
                          <a:spcPct val="116000"/>
                        </a:lnSpc>
                        <a:spcBef>
                          <a:spcPts val="0"/>
                        </a:spcBef>
                        <a:spcAft>
                          <a:spcPts val="0"/>
                        </a:spcAft>
                      </a:pPr>
                      <a:endPar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828891035"/>
                  </a:ext>
                </a:extLst>
              </a:tr>
              <a:tr h="542509">
                <a:tc>
                  <a:txBody>
                    <a:bodyPr/>
                    <a:lstStyle/>
                    <a:p>
                      <a:pPr marL="0" marR="0">
                        <a:lnSpc>
                          <a:spcPct val="116000"/>
                        </a:lnSpc>
                        <a:spcBef>
                          <a:spcPts val="0"/>
                        </a:spcBef>
                        <a:spcAft>
                          <a:spcPts val="0"/>
                        </a:spcAft>
                      </a:pPr>
                      <a:r>
                        <a:rPr lang="en-US" sz="1800" b="1">
                          <a:solidFill>
                            <a:srgbClr val="000000"/>
                          </a:solidFill>
                          <a:effectLst/>
                          <a:latin typeface="Lato" panose="020F0502020204030203" pitchFamily="34" charset="0"/>
                        </a:rPr>
                        <a:t>Generators</a:t>
                      </a:r>
                      <a:r>
                        <a:rPr lang="en-US" sz="1800" b="0">
                          <a:solidFill>
                            <a:srgbClr val="000000"/>
                          </a:solidFill>
                          <a:effectLst/>
                          <a:latin typeface="Lato" panose="020F0502020204030203" pitchFamily="34" charset="0"/>
                        </a:rPr>
                        <a:t>: Gasoline, Natural Gas, or Diesel </a:t>
                      </a:r>
                      <a:endPar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b"/>
                </a:tc>
                <a:tc>
                  <a:txBody>
                    <a:bodyPr/>
                    <a:lstStyle/>
                    <a:p>
                      <a:pPr marL="0" marR="0" algn="ctr">
                        <a:lnSpc>
                          <a:spcPct val="116000"/>
                        </a:lnSpc>
                        <a:spcBef>
                          <a:spcPts val="0"/>
                        </a:spcBef>
                        <a:spcAft>
                          <a:spcPts val="0"/>
                        </a:spcAft>
                      </a:pPr>
                      <a:r>
                        <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rPr>
                        <a:t>Yes</a:t>
                      </a:r>
                    </a:p>
                  </a:txBody>
                  <a:tcPr marL="68580" marR="68580" marT="0" marB="0" anchor="ctr"/>
                </a:tc>
                <a:tc>
                  <a:txBody>
                    <a:bodyPr/>
                    <a:lstStyle/>
                    <a:p>
                      <a:pPr marL="0" marR="0" algn="ctr">
                        <a:lnSpc>
                          <a:spcPct val="116000"/>
                        </a:lnSpc>
                        <a:spcBef>
                          <a:spcPts val="0"/>
                        </a:spcBef>
                        <a:spcAft>
                          <a:spcPts val="0"/>
                        </a:spcAft>
                      </a:pPr>
                      <a:r>
                        <a:rPr lang="en-US" sz="1800" b="0">
                          <a:solidFill>
                            <a:srgbClr val="000000"/>
                          </a:solidFill>
                          <a:effectLst/>
                          <a:latin typeface="Lato"/>
                          <a:ea typeface="MS Mincho"/>
                          <a:cs typeface="Arial"/>
                        </a:rPr>
                        <a:t>Yes</a:t>
                      </a:r>
                    </a:p>
                  </a:txBody>
                  <a:tcPr marL="68580" marR="68580" marT="0" marB="0" anchor="ctr"/>
                </a:tc>
                <a:extLst>
                  <a:ext uri="{0D108BD9-81ED-4DB2-BD59-A6C34878D82A}">
                    <a16:rowId xmlns:a16="http://schemas.microsoft.com/office/drawing/2014/main" val="153433065"/>
                  </a:ext>
                </a:extLst>
              </a:tr>
              <a:tr h="907873">
                <a:tc>
                  <a:txBody>
                    <a:bodyPr/>
                    <a:lstStyle/>
                    <a:p>
                      <a:pPr marL="0" marR="0">
                        <a:lnSpc>
                          <a:spcPct val="116000"/>
                        </a:lnSpc>
                        <a:spcBef>
                          <a:spcPts val="0"/>
                        </a:spcBef>
                        <a:spcAft>
                          <a:spcPts val="0"/>
                        </a:spcAft>
                      </a:pPr>
                      <a:r>
                        <a:rPr lang="en-US" sz="1800" b="1">
                          <a:solidFill>
                            <a:srgbClr val="000000"/>
                          </a:solidFill>
                          <a:effectLst/>
                          <a:latin typeface="Lato" panose="020F0502020204030203" pitchFamily="34" charset="0"/>
                        </a:rPr>
                        <a:t>Mobile Charging: </a:t>
                      </a:r>
                      <a:r>
                        <a:rPr lang="en-US" sz="1800" b="0">
                          <a:solidFill>
                            <a:srgbClr val="000000"/>
                          </a:solidFill>
                          <a:effectLst/>
                          <a:latin typeface="Lato" panose="020F0502020204030203" pitchFamily="34" charset="0"/>
                        </a:rPr>
                        <a:t>Mobile Charging Unit or Vehicle to Vehicle Charging </a:t>
                      </a:r>
                      <a:endPar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b"/>
                </a:tc>
                <a:tc>
                  <a:txBody>
                    <a:bodyPr/>
                    <a:lstStyle/>
                    <a:p>
                      <a:pPr marL="0" marR="0" algn="ctr">
                        <a:lnSpc>
                          <a:spcPct val="116000"/>
                        </a:lnSpc>
                        <a:spcBef>
                          <a:spcPts val="0"/>
                        </a:spcBef>
                        <a:spcAft>
                          <a:spcPts val="0"/>
                        </a:spcAft>
                      </a:pPr>
                      <a:endPar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6000"/>
                        </a:lnSpc>
                        <a:spcBef>
                          <a:spcPts val="0"/>
                        </a:spcBef>
                        <a:spcAft>
                          <a:spcPts val="0"/>
                        </a:spcAft>
                      </a:pPr>
                      <a:r>
                        <a:rPr lang="en-US" sz="1800" b="0">
                          <a:solidFill>
                            <a:srgbClr val="000000"/>
                          </a:solidFill>
                          <a:effectLst/>
                          <a:latin typeface="Lato"/>
                          <a:ea typeface="MS Mincho"/>
                          <a:cs typeface="Arial"/>
                        </a:rPr>
                        <a:t>Yes</a:t>
                      </a:r>
                    </a:p>
                  </a:txBody>
                  <a:tcPr marL="68580" marR="68580" marT="0" marB="0" anchor="ctr"/>
                </a:tc>
                <a:extLst>
                  <a:ext uri="{0D108BD9-81ED-4DB2-BD59-A6C34878D82A}">
                    <a16:rowId xmlns:a16="http://schemas.microsoft.com/office/drawing/2014/main" val="525686177"/>
                  </a:ext>
                </a:extLst>
              </a:tr>
              <a:tr h="498223">
                <a:tc>
                  <a:txBody>
                    <a:bodyPr/>
                    <a:lstStyle/>
                    <a:p>
                      <a:pPr marL="0" marR="0">
                        <a:lnSpc>
                          <a:spcPct val="116000"/>
                        </a:lnSpc>
                        <a:spcBef>
                          <a:spcPts val="0"/>
                        </a:spcBef>
                        <a:spcAft>
                          <a:spcPts val="0"/>
                        </a:spcAft>
                      </a:pPr>
                      <a:r>
                        <a:rPr lang="en-US" sz="1800" b="1">
                          <a:solidFill>
                            <a:srgbClr val="000000"/>
                          </a:solidFill>
                          <a:effectLst/>
                          <a:latin typeface="Lato"/>
                        </a:rPr>
                        <a:t>Microgrids</a:t>
                      </a:r>
                      <a:endParaRPr lang="en-US" sz="1800" b="1">
                        <a:solidFill>
                          <a:srgbClr val="000000"/>
                        </a:solidFill>
                        <a:effectLst/>
                        <a:latin typeface="Lato"/>
                        <a:ea typeface="MS Mincho" panose="02020609040205080304" pitchFamily="49" charset="-128"/>
                        <a:cs typeface="Arial" panose="020B0604020202020204" pitchFamily="34" charset="0"/>
                      </a:endParaRPr>
                    </a:p>
                  </a:txBody>
                  <a:tcPr marL="68580" marR="68580" marT="0" marB="0" anchor="b"/>
                </a:tc>
                <a:tc>
                  <a:txBody>
                    <a:bodyPr/>
                    <a:lstStyle/>
                    <a:p>
                      <a:pPr marL="0" marR="0" algn="ctr">
                        <a:lnSpc>
                          <a:spcPct val="116000"/>
                        </a:lnSpc>
                        <a:spcBef>
                          <a:spcPts val="0"/>
                        </a:spcBef>
                        <a:spcAft>
                          <a:spcPts val="0"/>
                        </a:spcAft>
                      </a:pPr>
                      <a:r>
                        <a:rPr lang="en-US" sz="1800" b="0">
                          <a:solidFill>
                            <a:srgbClr val="000000"/>
                          </a:solidFill>
                          <a:effectLst/>
                          <a:latin typeface="Lato" panose="020F0502020204030203" pitchFamily="34" charset="0"/>
                          <a:ea typeface="MS Mincho" panose="02020609040205080304" pitchFamily="49" charset="-128"/>
                          <a:cs typeface="Arial" panose="020B0604020202020204" pitchFamily="34" charset="0"/>
                        </a:rPr>
                        <a:t>Yes</a:t>
                      </a:r>
                    </a:p>
                  </a:txBody>
                  <a:tcPr marL="68580" marR="68580" marT="0" marB="0" anchor="ctr"/>
                </a:tc>
                <a:tc>
                  <a:txBody>
                    <a:bodyPr/>
                    <a:lstStyle/>
                    <a:p>
                      <a:pPr marL="0" marR="0" algn="ctr">
                        <a:lnSpc>
                          <a:spcPct val="116000"/>
                        </a:lnSpc>
                        <a:spcBef>
                          <a:spcPts val="0"/>
                        </a:spcBef>
                        <a:spcAft>
                          <a:spcPts val="0"/>
                        </a:spcAft>
                      </a:pPr>
                      <a:r>
                        <a:rPr lang="en-US" sz="1800" b="0">
                          <a:solidFill>
                            <a:srgbClr val="000000"/>
                          </a:solidFill>
                          <a:effectLst/>
                          <a:latin typeface="Lato"/>
                          <a:ea typeface="MS Mincho"/>
                          <a:cs typeface="Arial"/>
                        </a:rPr>
                        <a:t>Yes</a:t>
                      </a:r>
                    </a:p>
                  </a:txBody>
                  <a:tcPr marL="68580" marR="68580" marT="0" marB="0" anchor="ctr"/>
                </a:tc>
                <a:extLst>
                  <a:ext uri="{0D108BD9-81ED-4DB2-BD59-A6C34878D82A}">
                    <a16:rowId xmlns:a16="http://schemas.microsoft.com/office/drawing/2014/main" val="3946012843"/>
                  </a:ext>
                </a:extLst>
              </a:tr>
            </a:tbl>
          </a:graphicData>
        </a:graphic>
      </p:graphicFrame>
      <p:sp>
        <p:nvSpPr>
          <p:cNvPr id="26" name="TextBox 25">
            <a:extLst>
              <a:ext uri="{FF2B5EF4-FFF2-40B4-BE49-F238E27FC236}">
                <a16:creationId xmlns:a16="http://schemas.microsoft.com/office/drawing/2014/main" id="{F833A195-E13C-196C-B5D5-CA41BE846074}"/>
              </a:ext>
            </a:extLst>
          </p:cNvPr>
          <p:cNvSpPr txBox="1"/>
          <p:nvPr/>
        </p:nvSpPr>
        <p:spPr>
          <a:xfrm>
            <a:off x="474279" y="5800096"/>
            <a:ext cx="11243441" cy="584775"/>
          </a:xfrm>
          <a:prstGeom prst="rect">
            <a:avLst/>
          </a:prstGeom>
          <a:noFill/>
        </p:spPr>
        <p:txBody>
          <a:bodyPr wrap="square" lIns="91440" tIns="45720" rIns="91440" bIns="45720" rtlCol="0" anchor="t">
            <a:spAutoFit/>
          </a:bodyPr>
          <a:lstStyle/>
          <a:p>
            <a:pPr algn="ctr"/>
            <a:r>
              <a:rPr lang="en-US" sz="1600">
                <a:latin typeface="Lato"/>
                <a:ea typeface="+mn-lt"/>
                <a:cs typeface="+mn-lt"/>
                <a:hlinkClick r:id="rId5"/>
              </a:rPr>
              <a:t>See </a:t>
            </a:r>
            <a:r>
              <a:rPr lang="en-US" sz="1600">
                <a:latin typeface="Lato"/>
                <a:ea typeface="Lato"/>
                <a:cs typeface="Lato"/>
                <a:hlinkClick r:id="rId5"/>
              </a:rPr>
              <a:t>Whitepaper titled, "Planning for Resilient EV Charging Infrastructure"</a:t>
            </a:r>
            <a:r>
              <a:rPr lang="en-US" sz="1600">
                <a:latin typeface="Lato"/>
                <a:ea typeface="Lato"/>
                <a:cs typeface="Lato"/>
              </a:rPr>
              <a:t>. Developed by NCTCOG</a:t>
            </a:r>
            <a:endParaRPr lang="en-US">
              <a:latin typeface="Lato"/>
              <a:ea typeface="Lato"/>
              <a:cs typeface="Lato"/>
            </a:endParaRPr>
          </a:p>
          <a:p>
            <a:pPr algn="ctr"/>
            <a:r>
              <a:rPr lang="en-US" sz="1600">
                <a:latin typeface="Lato"/>
                <a:ea typeface="Lato"/>
                <a:cs typeface="Lato"/>
              </a:rPr>
              <a:t> The Texas State Energy Conservation Office (SECO). Highlights key strategies for achieving resilient EV charging</a:t>
            </a:r>
            <a:endParaRPr lang="en-US">
              <a:latin typeface="Lato"/>
              <a:ea typeface="Lato"/>
              <a:cs typeface="Lato"/>
            </a:endParaRPr>
          </a:p>
        </p:txBody>
      </p:sp>
      <p:pic>
        <p:nvPicPr>
          <p:cNvPr id="9" name="Picture 8">
            <a:extLst>
              <a:ext uri="{FF2B5EF4-FFF2-40B4-BE49-F238E27FC236}">
                <a16:creationId xmlns:a16="http://schemas.microsoft.com/office/drawing/2014/main" id="{CB762557-4F5F-DFC0-2A3C-39653B10B867}"/>
              </a:ext>
            </a:extLst>
          </p:cNvPr>
          <p:cNvPicPr>
            <a:picLocks noChangeAspect="1"/>
          </p:cNvPicPr>
          <p:nvPr/>
        </p:nvPicPr>
        <p:blipFill>
          <a:blip r:embed="rId6"/>
          <a:stretch>
            <a:fillRect/>
          </a:stretch>
        </p:blipFill>
        <p:spPr>
          <a:xfrm>
            <a:off x="548489" y="6350947"/>
            <a:ext cx="841321" cy="420660"/>
          </a:xfrm>
          <a:prstGeom prst="rect">
            <a:avLst/>
          </a:prstGeom>
        </p:spPr>
      </p:pic>
      <p:pic>
        <p:nvPicPr>
          <p:cNvPr id="11" name="Picture 10">
            <a:extLst>
              <a:ext uri="{FF2B5EF4-FFF2-40B4-BE49-F238E27FC236}">
                <a16:creationId xmlns:a16="http://schemas.microsoft.com/office/drawing/2014/main" id="{AB20286C-9FFE-35FA-BD53-E7789BBC9D83}"/>
              </a:ext>
            </a:extLst>
          </p:cNvPr>
          <p:cNvPicPr>
            <a:picLocks noChangeAspect="1"/>
          </p:cNvPicPr>
          <p:nvPr/>
        </p:nvPicPr>
        <p:blipFill>
          <a:blip r:embed="rId7"/>
          <a:stretch>
            <a:fillRect/>
          </a:stretch>
        </p:blipFill>
        <p:spPr>
          <a:xfrm>
            <a:off x="146384" y="6349531"/>
            <a:ext cx="390178" cy="426757"/>
          </a:xfrm>
          <a:prstGeom prst="rect">
            <a:avLst/>
          </a:prstGeom>
        </p:spPr>
      </p:pic>
    </p:spTree>
    <p:extLst>
      <p:ext uri="{BB962C8B-B14F-4D97-AF65-F5344CB8AC3E}">
        <p14:creationId xmlns:p14="http://schemas.microsoft.com/office/powerpoint/2010/main" val="153064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nergy Analysis | NREL">
            <a:extLst>
              <a:ext uri="{FF2B5EF4-FFF2-40B4-BE49-F238E27FC236}">
                <a16:creationId xmlns:a16="http://schemas.microsoft.com/office/drawing/2014/main" id="{2C617543-A8A8-0E20-253E-E274504D19B0}"/>
              </a:ext>
            </a:extLst>
          </p:cNvPr>
          <p:cNvPicPr>
            <a:picLocks noChangeAspect="1"/>
          </p:cNvPicPr>
          <p:nvPr/>
        </p:nvPicPr>
        <p:blipFill>
          <a:blip r:embed="rId3"/>
          <a:stretch>
            <a:fillRect/>
          </a:stretch>
        </p:blipFill>
        <p:spPr>
          <a:xfrm>
            <a:off x="8153400" y="1018089"/>
            <a:ext cx="3440568" cy="2421833"/>
          </a:xfrm>
          <a:prstGeom prst="rect">
            <a:avLst/>
          </a:prstGeom>
        </p:spPr>
      </p:pic>
      <p:pic>
        <p:nvPicPr>
          <p:cNvPr id="9" name="Picture 8" descr="Fuel cell shown with its inputs and outputs. Hydrogen input on left, oxygen input on right, water and heat outputs on the back, with an electrical circuit going around the top.">
            <a:extLst>
              <a:ext uri="{FF2B5EF4-FFF2-40B4-BE49-F238E27FC236}">
                <a16:creationId xmlns:a16="http://schemas.microsoft.com/office/drawing/2014/main" id="{25E9690A-CC0A-E81C-987D-D38B27CCD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157" y="3749526"/>
            <a:ext cx="3427720" cy="266843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990E43A-0254-B39C-E691-030759C812EC}"/>
              </a:ext>
            </a:extLst>
          </p:cNvPr>
          <p:cNvSpPr>
            <a:spLocks noGrp="1"/>
          </p:cNvSpPr>
          <p:nvPr>
            <p:ph type="sldNum" sz="quarter" idx="12"/>
          </p:nvPr>
        </p:nvSpPr>
        <p:spPr>
          <a:xfrm>
            <a:off x="9372600" y="6426688"/>
            <a:ext cx="2743200" cy="365125"/>
          </a:xfrm>
        </p:spPr>
        <p:txBody>
          <a:bodyPr/>
          <a:lstStyle/>
          <a:p>
            <a:fld id="{F7B4771B-AE04-41F8-8441-EC7D184086A2}" type="slidenum">
              <a:rPr lang="en-US" smtClean="0"/>
              <a:pPr/>
              <a:t>19</a:t>
            </a:fld>
            <a:endParaRPr lang="en-US"/>
          </a:p>
        </p:txBody>
      </p:sp>
      <p:sp>
        <p:nvSpPr>
          <p:cNvPr id="5" name="Content Placeholder 4">
            <a:extLst>
              <a:ext uri="{FF2B5EF4-FFF2-40B4-BE49-F238E27FC236}">
                <a16:creationId xmlns:a16="http://schemas.microsoft.com/office/drawing/2014/main" id="{8A9F5EA1-06FB-5B5B-58AD-EA2ADC8C4FEA}"/>
              </a:ext>
            </a:extLst>
          </p:cNvPr>
          <p:cNvSpPr>
            <a:spLocks noGrp="1"/>
          </p:cNvSpPr>
          <p:nvPr>
            <p:ph idx="4294967295"/>
          </p:nvPr>
        </p:nvSpPr>
        <p:spPr>
          <a:xfrm>
            <a:off x="307330" y="1196925"/>
            <a:ext cx="7848325" cy="4984819"/>
          </a:xfrm>
        </p:spPr>
        <p:txBody>
          <a:bodyPr vert="horz" lIns="91440" tIns="45720" rIns="91440" bIns="45720" rtlCol="0" anchor="t">
            <a:noAutofit/>
          </a:bodyPr>
          <a:lstStyle/>
          <a:p>
            <a:pPr marL="0" indent="0">
              <a:lnSpc>
                <a:spcPct val="100000"/>
              </a:lnSpc>
              <a:spcBef>
                <a:spcPts val="0"/>
              </a:spcBef>
              <a:buNone/>
            </a:pPr>
            <a:endParaRPr lang="en-US" sz="2400">
              <a:latin typeface="Lato"/>
              <a:ea typeface="Lato"/>
              <a:cs typeface="Lato"/>
            </a:endParaRPr>
          </a:p>
          <a:p>
            <a:pPr marL="0" indent="0">
              <a:lnSpc>
                <a:spcPct val="100000"/>
              </a:lnSpc>
              <a:spcBef>
                <a:spcPts val="0"/>
              </a:spcBef>
              <a:buNone/>
            </a:pPr>
            <a:r>
              <a:rPr lang="en-US" sz="2400" b="1" i="1">
                <a:latin typeface="Lato"/>
                <a:ea typeface="Lato"/>
                <a:cs typeface="Lato"/>
              </a:rPr>
              <a:t>Battery Energy Storage System (BESS) and Hydrogen Fuel Cell Energy Storage</a:t>
            </a:r>
            <a:endParaRPr lang="en-US" sz="2400"/>
          </a:p>
          <a:p>
            <a:pPr marL="0" indent="0">
              <a:lnSpc>
                <a:spcPct val="100000"/>
              </a:lnSpc>
              <a:spcBef>
                <a:spcPts val="0"/>
              </a:spcBef>
              <a:buNone/>
            </a:pPr>
            <a:endParaRPr lang="en-US" sz="2400" b="1" i="1">
              <a:latin typeface="Lato"/>
              <a:ea typeface="Lato"/>
              <a:cs typeface="Lato"/>
            </a:endParaRPr>
          </a:p>
          <a:p>
            <a:pPr marL="0" indent="0">
              <a:lnSpc>
                <a:spcPct val="100000"/>
              </a:lnSpc>
              <a:spcBef>
                <a:spcPts val="0"/>
              </a:spcBef>
              <a:buNone/>
            </a:pPr>
            <a:r>
              <a:rPr lang="en-US" sz="2400">
                <a:latin typeface="Lato"/>
                <a:ea typeface="Lato"/>
                <a:cs typeface="Lato"/>
              </a:rPr>
              <a:t>Lessen grid impact; scalable; standalone or connected to the grid</a:t>
            </a:r>
            <a:endParaRPr lang="en-US" sz="2400"/>
          </a:p>
          <a:p>
            <a:pPr marL="0" indent="0">
              <a:lnSpc>
                <a:spcPct val="100000"/>
              </a:lnSpc>
              <a:spcBef>
                <a:spcPts val="0"/>
              </a:spcBef>
              <a:buNone/>
            </a:pPr>
            <a:endParaRPr lang="en-US" sz="2400">
              <a:latin typeface="Lato"/>
              <a:ea typeface="Lato"/>
              <a:cs typeface="Lato"/>
            </a:endParaRPr>
          </a:p>
          <a:p>
            <a:pPr marL="0" indent="0">
              <a:lnSpc>
                <a:spcPct val="100000"/>
              </a:lnSpc>
              <a:spcBef>
                <a:spcPts val="0"/>
              </a:spcBef>
              <a:buNone/>
            </a:pPr>
            <a:r>
              <a:rPr lang="en-US" sz="2400">
                <a:latin typeface="Lato"/>
                <a:ea typeface="Lato"/>
                <a:cs typeface="Lato"/>
              </a:rPr>
              <a:t>Battery integrated chargers allow  for off-grid charging</a:t>
            </a:r>
            <a:endParaRPr lang="en-US" sz="2400"/>
          </a:p>
          <a:p>
            <a:pPr>
              <a:buNone/>
            </a:pPr>
            <a:endParaRPr lang="en-US" sz="2400">
              <a:latin typeface="Lato"/>
              <a:ea typeface="Lato"/>
              <a:cs typeface="Lato"/>
            </a:endParaRPr>
          </a:p>
          <a:p>
            <a:pPr>
              <a:buNone/>
            </a:pPr>
            <a:r>
              <a:rPr lang="en-US" sz="2400">
                <a:latin typeface="Lato"/>
                <a:ea typeface="Lato"/>
                <a:cs typeface="Lato"/>
              </a:rPr>
              <a:t>Offer backup power and stationary power for electricity generation used in microgrids and larger scale applications</a:t>
            </a:r>
            <a:endParaRPr lang="en-US" sz="2400"/>
          </a:p>
          <a:p>
            <a:pPr>
              <a:buNone/>
            </a:pPr>
            <a:endParaRPr lang="en-US" sz="2400" i="1">
              <a:latin typeface="Lato Bold"/>
              <a:ea typeface="Lato Bold"/>
              <a:cs typeface="Lato Bold"/>
            </a:endParaRPr>
          </a:p>
          <a:p>
            <a:pPr>
              <a:buNone/>
            </a:pPr>
            <a:endParaRPr lang="en-US" sz="2400" i="1">
              <a:solidFill>
                <a:srgbClr val="000000"/>
              </a:solidFill>
              <a:latin typeface="Lato Bold"/>
              <a:ea typeface="Lato Bold"/>
              <a:cs typeface="Lato Bold"/>
            </a:endParaRPr>
          </a:p>
          <a:p>
            <a:pPr marL="0" indent="0">
              <a:lnSpc>
                <a:spcPct val="100000"/>
              </a:lnSpc>
              <a:spcBef>
                <a:spcPts val="0"/>
              </a:spcBef>
              <a:buNone/>
            </a:pPr>
            <a:endParaRPr lang="en-US" sz="2400" b="1" i="1">
              <a:solidFill>
                <a:srgbClr val="000000"/>
              </a:solidFill>
              <a:latin typeface="Lato"/>
              <a:ea typeface="Lato"/>
              <a:cs typeface="Lato"/>
            </a:endParaRPr>
          </a:p>
        </p:txBody>
      </p:sp>
      <p:sp>
        <p:nvSpPr>
          <p:cNvPr id="8" name="Title 7">
            <a:extLst>
              <a:ext uri="{FF2B5EF4-FFF2-40B4-BE49-F238E27FC236}">
                <a16:creationId xmlns:a16="http://schemas.microsoft.com/office/drawing/2014/main" id="{7918F0D1-A487-8CDF-B2E0-8D1E5C2042F7}"/>
              </a:ext>
            </a:extLst>
          </p:cNvPr>
          <p:cNvSpPr>
            <a:spLocks noGrp="1"/>
          </p:cNvSpPr>
          <p:nvPr>
            <p:ph type="title" idx="4294967295"/>
          </p:nvPr>
        </p:nvSpPr>
        <p:spPr>
          <a:xfrm>
            <a:off x="309814" y="-100440"/>
            <a:ext cx="11462950" cy="1546095"/>
          </a:xfrm>
        </p:spPr>
        <p:txBody>
          <a:bodyPr>
            <a:noAutofit/>
          </a:bodyPr>
          <a:lstStyle/>
          <a:p>
            <a:r>
              <a:rPr lang="en-US">
                <a:solidFill>
                  <a:schemeClr val="tx2">
                    <a:lumMod val="90000"/>
                    <a:lumOff val="10000"/>
                  </a:schemeClr>
                </a:solidFill>
                <a:latin typeface="Lato"/>
                <a:ea typeface="Lato"/>
                <a:cs typeface="Lato"/>
              </a:rPr>
              <a:t>Energy Storage Systems</a:t>
            </a:r>
          </a:p>
        </p:txBody>
      </p:sp>
      <p:sp>
        <p:nvSpPr>
          <p:cNvPr id="7" name="AutoShape 2" descr="Sparkion enables fleets to re-use their own EV batteries in their EV battery energy storage system.">
            <a:extLst>
              <a:ext uri="{FF2B5EF4-FFF2-40B4-BE49-F238E27FC236}">
                <a16:creationId xmlns:a16="http://schemas.microsoft.com/office/drawing/2014/main" id="{15AC93EB-9F01-7F96-3816-B2C75F57BC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Lato"/>
              <a:ea typeface="Lato"/>
              <a:cs typeface="Lato"/>
            </a:endParaRPr>
          </a:p>
        </p:txBody>
      </p:sp>
      <p:sp>
        <p:nvSpPr>
          <p:cNvPr id="12" name="TextBox 11">
            <a:extLst>
              <a:ext uri="{FF2B5EF4-FFF2-40B4-BE49-F238E27FC236}">
                <a16:creationId xmlns:a16="http://schemas.microsoft.com/office/drawing/2014/main" id="{BD72FC3D-9F17-6865-C146-6A77E35D5AF2}"/>
              </a:ext>
            </a:extLst>
          </p:cNvPr>
          <p:cNvSpPr txBox="1"/>
          <p:nvPr/>
        </p:nvSpPr>
        <p:spPr>
          <a:xfrm>
            <a:off x="8182708" y="322384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aseline="0">
                <a:latin typeface="Lato"/>
              </a:rPr>
              <a:t>Source: </a:t>
            </a:r>
            <a:r>
              <a:rPr lang="en-US" sz="900" u="sng" strike="noStrike" baseline="0">
                <a:solidFill>
                  <a:srgbClr val="000000"/>
                </a:solidFill>
                <a:latin typeface="Lato"/>
                <a:ea typeface="Segoe UI"/>
                <a:cs typeface="Segoe UI"/>
                <a:hlinkClick r:id="rId5">
                  <a:extLst>
                    <a:ext uri="{A12FA001-AC4F-418D-AE19-62706E023703}">
                      <ahyp:hlinkClr xmlns:ahyp="http://schemas.microsoft.com/office/drawing/2018/hyperlinkcolor" val="tx"/>
                    </a:ext>
                  </a:extLst>
                </a:hlinkClick>
              </a:rPr>
              <a:t>NREL</a:t>
            </a:r>
            <a:r>
              <a:rPr lang="en-US" sz="900" baseline="0">
                <a:latin typeface="Lato"/>
              </a:rPr>
              <a:t>​</a:t>
            </a:r>
            <a:endParaRPr lang="en-US" sz="900">
              <a:latin typeface="Lato"/>
              <a:ea typeface="Lato"/>
              <a:cs typeface="Lato"/>
            </a:endParaRPr>
          </a:p>
        </p:txBody>
      </p:sp>
      <p:sp>
        <p:nvSpPr>
          <p:cNvPr id="13" name="TextBox 12">
            <a:extLst>
              <a:ext uri="{FF2B5EF4-FFF2-40B4-BE49-F238E27FC236}">
                <a16:creationId xmlns:a16="http://schemas.microsoft.com/office/drawing/2014/main" id="{85585B6C-F898-1515-8124-3E01DB45DE4E}"/>
              </a:ext>
            </a:extLst>
          </p:cNvPr>
          <p:cNvSpPr txBox="1"/>
          <p:nvPr/>
        </p:nvSpPr>
        <p:spPr>
          <a:xfrm>
            <a:off x="8264769" y="617806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aseline="0">
                <a:latin typeface="Lato"/>
              </a:rPr>
              <a:t>Source: </a:t>
            </a:r>
            <a:r>
              <a:rPr lang="en-US" sz="900" u="sng" strike="noStrike" baseline="0">
                <a:solidFill>
                  <a:srgbClr val="000000"/>
                </a:solidFill>
                <a:latin typeface="Lato"/>
                <a:ea typeface="Segoe UI"/>
                <a:cs typeface="Segoe UI"/>
                <a:hlinkClick r:id="rId5">
                  <a:extLst>
                    <a:ext uri="{A12FA001-AC4F-418D-AE19-62706E023703}">
                      <ahyp:hlinkClr xmlns:ahyp="http://schemas.microsoft.com/office/drawing/2018/hyperlinkcolor" val="tx"/>
                    </a:ext>
                  </a:extLst>
                </a:hlinkClick>
              </a:rPr>
              <a:t>NREL</a:t>
            </a:r>
            <a:r>
              <a:rPr lang="en-US" sz="900" baseline="0">
                <a:latin typeface="Lato"/>
              </a:rPr>
              <a:t>​</a:t>
            </a:r>
            <a:endParaRPr lang="en-US" sz="900">
              <a:latin typeface="Lato"/>
              <a:ea typeface="Lato"/>
              <a:cs typeface="Lato"/>
            </a:endParaRPr>
          </a:p>
        </p:txBody>
      </p:sp>
      <p:sp>
        <p:nvSpPr>
          <p:cNvPr id="15" name="Footer Placeholder 3">
            <a:extLst>
              <a:ext uri="{FF2B5EF4-FFF2-40B4-BE49-F238E27FC236}">
                <a16:creationId xmlns:a16="http://schemas.microsoft.com/office/drawing/2014/main" id="{0B744943-8997-73C9-8837-87C4D51F327B}"/>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7" name="Picture 16">
            <a:extLst>
              <a:ext uri="{FF2B5EF4-FFF2-40B4-BE49-F238E27FC236}">
                <a16:creationId xmlns:a16="http://schemas.microsoft.com/office/drawing/2014/main" id="{39CDE1A7-9AEA-39AF-73DD-9EE49EA0FD92}"/>
              </a:ext>
            </a:extLst>
          </p:cNvPr>
          <p:cNvPicPr>
            <a:picLocks noChangeAspect="1"/>
          </p:cNvPicPr>
          <p:nvPr/>
        </p:nvPicPr>
        <p:blipFill>
          <a:blip r:embed="rId6"/>
          <a:stretch>
            <a:fillRect/>
          </a:stretch>
        </p:blipFill>
        <p:spPr>
          <a:xfrm>
            <a:off x="1240305" y="6300815"/>
            <a:ext cx="841321" cy="420660"/>
          </a:xfrm>
          <a:prstGeom prst="rect">
            <a:avLst/>
          </a:prstGeom>
        </p:spPr>
      </p:pic>
      <p:pic>
        <p:nvPicPr>
          <p:cNvPr id="19" name="Picture 18">
            <a:extLst>
              <a:ext uri="{FF2B5EF4-FFF2-40B4-BE49-F238E27FC236}">
                <a16:creationId xmlns:a16="http://schemas.microsoft.com/office/drawing/2014/main" id="{E6B5BD91-AE77-5A25-4C3E-FC8DD16E0EDA}"/>
              </a:ext>
            </a:extLst>
          </p:cNvPr>
          <p:cNvPicPr>
            <a:picLocks noChangeAspect="1"/>
          </p:cNvPicPr>
          <p:nvPr/>
        </p:nvPicPr>
        <p:blipFill>
          <a:blip r:embed="rId7"/>
          <a:stretch>
            <a:fillRect/>
          </a:stretch>
        </p:blipFill>
        <p:spPr>
          <a:xfrm>
            <a:off x="838200" y="6299399"/>
            <a:ext cx="390178" cy="426757"/>
          </a:xfrm>
          <a:prstGeom prst="rect">
            <a:avLst/>
          </a:prstGeom>
        </p:spPr>
      </p:pic>
    </p:spTree>
    <p:extLst>
      <p:ext uri="{BB962C8B-B14F-4D97-AF65-F5344CB8AC3E}">
        <p14:creationId xmlns:p14="http://schemas.microsoft.com/office/powerpoint/2010/main" val="89918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404A-75C9-F97B-279F-81C2F6493067}"/>
              </a:ext>
            </a:extLst>
          </p:cNvPr>
          <p:cNvSpPr>
            <a:spLocks noGrp="1"/>
          </p:cNvSpPr>
          <p:nvPr>
            <p:ph type="title"/>
          </p:nvPr>
        </p:nvSpPr>
        <p:spPr/>
        <p:txBody>
          <a:bodyPr/>
          <a:lstStyle/>
          <a:p>
            <a:r>
              <a:rPr lang="en-US" dirty="0">
                <a:solidFill>
                  <a:schemeClr val="tx2">
                    <a:lumMod val="90000"/>
                    <a:lumOff val="10000"/>
                  </a:schemeClr>
                </a:solidFill>
                <a:latin typeface="Lato"/>
                <a:ea typeface="Lato"/>
                <a:cs typeface="Lato"/>
              </a:rPr>
              <a:t>DOE Acknowledgement</a:t>
            </a:r>
          </a:p>
        </p:txBody>
      </p:sp>
      <p:sp>
        <p:nvSpPr>
          <p:cNvPr id="3" name="Content Placeholder 2">
            <a:extLst>
              <a:ext uri="{FF2B5EF4-FFF2-40B4-BE49-F238E27FC236}">
                <a16:creationId xmlns:a16="http://schemas.microsoft.com/office/drawing/2014/main" id="{05407DEB-9991-A699-AAD4-70D664444211}"/>
              </a:ext>
            </a:extLst>
          </p:cNvPr>
          <p:cNvSpPr>
            <a:spLocks noGrp="1"/>
          </p:cNvSpPr>
          <p:nvPr>
            <p:ph idx="1"/>
          </p:nvPr>
        </p:nvSpPr>
        <p:spPr/>
        <p:txBody>
          <a:bodyPr vert="horz" lIns="91440" tIns="45720" rIns="91440" bIns="45720" rtlCol="0" anchor="t">
            <a:normAutofit/>
          </a:bodyPr>
          <a:lstStyle/>
          <a:p>
            <a:pPr marL="0" indent="0">
              <a:buNone/>
            </a:pPr>
            <a:endParaRPr lang="en-US" dirty="0">
              <a:ea typeface="+mn-lt"/>
              <a:cs typeface="+mn-lt"/>
            </a:endParaRPr>
          </a:p>
          <a:p>
            <a:pPr marL="0" indent="0" algn="ctr">
              <a:buNone/>
            </a:pPr>
            <a:r>
              <a:rPr lang="en-US" sz="3600" dirty="0">
                <a:latin typeface="Lato"/>
                <a:ea typeface="+mn-lt"/>
                <a:cs typeface="+mn-lt"/>
              </a:rPr>
              <a:t>This material is based upon work supported by the Joint Office of Energy and Transportation through the U.S. Department of Energy’s Office of Energy Efficiency and Renewable Energy (EERE) under Award Number DEEE0011235.</a:t>
            </a:r>
            <a:endParaRPr lang="en-US" sz="3600">
              <a:latin typeface="Lato"/>
              <a:ea typeface="Lato"/>
              <a:cs typeface="Lato"/>
            </a:endParaRPr>
          </a:p>
        </p:txBody>
      </p:sp>
    </p:spTree>
    <p:extLst>
      <p:ext uri="{BB962C8B-B14F-4D97-AF65-F5344CB8AC3E}">
        <p14:creationId xmlns:p14="http://schemas.microsoft.com/office/powerpoint/2010/main" val="336436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49DF-8605-D4BB-4717-20ADF4B699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9CD9E6-7BF9-6734-7200-33F3E4F332C1}"/>
              </a:ext>
            </a:extLst>
          </p:cNvPr>
          <p:cNvSpPr>
            <a:spLocks noGrp="1"/>
          </p:cNvSpPr>
          <p:nvPr>
            <p:ph type="sldNum" sz="quarter" idx="12"/>
          </p:nvPr>
        </p:nvSpPr>
        <p:spPr/>
        <p:txBody>
          <a:bodyPr/>
          <a:lstStyle/>
          <a:p>
            <a:fld id="{F7B4771B-AE04-41F8-8441-EC7D184086A2}" type="slidenum">
              <a:rPr lang="en-US" smtClean="0"/>
              <a:pPr/>
              <a:t>20</a:t>
            </a:fld>
            <a:endParaRPr lang="en-US"/>
          </a:p>
        </p:txBody>
      </p:sp>
      <p:sp>
        <p:nvSpPr>
          <p:cNvPr id="8" name="Title 7">
            <a:extLst>
              <a:ext uri="{FF2B5EF4-FFF2-40B4-BE49-F238E27FC236}">
                <a16:creationId xmlns:a16="http://schemas.microsoft.com/office/drawing/2014/main" id="{7289E8F8-F7C6-91BB-2674-EC3BF1F560A6}"/>
              </a:ext>
            </a:extLst>
          </p:cNvPr>
          <p:cNvSpPr>
            <a:spLocks noGrp="1"/>
          </p:cNvSpPr>
          <p:nvPr>
            <p:ph type="title" idx="4294967295"/>
          </p:nvPr>
        </p:nvSpPr>
        <p:spPr>
          <a:xfrm>
            <a:off x="310816" y="265196"/>
            <a:ext cx="10515600" cy="1058863"/>
          </a:xfrm>
        </p:spPr>
        <p:txBody>
          <a:bodyPr>
            <a:noAutofit/>
          </a:bodyPr>
          <a:lstStyle/>
          <a:p>
            <a:r>
              <a:rPr lang="en-US">
                <a:solidFill>
                  <a:schemeClr val="tx2">
                    <a:lumMod val="90000"/>
                    <a:lumOff val="10000"/>
                  </a:schemeClr>
                </a:solidFill>
                <a:latin typeface="Lato"/>
                <a:ea typeface="Lato"/>
                <a:cs typeface="Lato"/>
              </a:rPr>
              <a:t>On Site Renewable Generation </a:t>
            </a:r>
            <a:endParaRPr lang="en-US">
              <a:solidFill>
                <a:schemeClr val="tx2">
                  <a:lumMod val="90000"/>
                  <a:lumOff val="10000"/>
                </a:schemeClr>
              </a:solidFill>
            </a:endParaRPr>
          </a:p>
        </p:txBody>
      </p:sp>
      <p:sp>
        <p:nvSpPr>
          <p:cNvPr id="5" name="Content Placeholder 4">
            <a:extLst>
              <a:ext uri="{FF2B5EF4-FFF2-40B4-BE49-F238E27FC236}">
                <a16:creationId xmlns:a16="http://schemas.microsoft.com/office/drawing/2014/main" id="{172CCF42-D160-2064-FBD1-F085B17CE7B2}"/>
              </a:ext>
            </a:extLst>
          </p:cNvPr>
          <p:cNvSpPr>
            <a:spLocks noGrp="1"/>
          </p:cNvSpPr>
          <p:nvPr>
            <p:ph idx="4294967295"/>
          </p:nvPr>
        </p:nvSpPr>
        <p:spPr>
          <a:xfrm>
            <a:off x="501316" y="1324728"/>
            <a:ext cx="5851525" cy="4760912"/>
          </a:xfrm>
        </p:spPr>
        <p:txBody>
          <a:bodyPr vert="horz" lIns="91440" tIns="45720" rIns="91440" bIns="45720" rtlCol="0" anchor="t">
            <a:noAutofit/>
          </a:bodyPr>
          <a:lstStyle/>
          <a:p>
            <a:pPr marL="0" indent="0">
              <a:lnSpc>
                <a:spcPct val="100000"/>
              </a:lnSpc>
              <a:spcBef>
                <a:spcPts val="0"/>
              </a:spcBef>
              <a:buNone/>
            </a:pPr>
            <a:r>
              <a:rPr lang="en-US" b="1" i="1">
                <a:solidFill>
                  <a:srgbClr val="000000"/>
                </a:solidFill>
                <a:latin typeface="Lato"/>
                <a:ea typeface="Lato"/>
                <a:cs typeface="Lato"/>
              </a:rPr>
              <a:t>Solar and Wind</a:t>
            </a:r>
            <a:endParaRPr lang="en-US" b="1" i="1">
              <a:solidFill>
                <a:srgbClr val="275317"/>
              </a:solidFill>
            </a:endParaRPr>
          </a:p>
          <a:p>
            <a:pPr>
              <a:lnSpc>
                <a:spcPct val="100000"/>
              </a:lnSpc>
              <a:spcBef>
                <a:spcPts val="0"/>
              </a:spcBef>
            </a:pPr>
            <a:endParaRPr lang="en-US" sz="2400">
              <a:solidFill>
                <a:srgbClr val="000000"/>
              </a:solidFill>
              <a:latin typeface="Lato"/>
              <a:ea typeface="Lato"/>
              <a:cs typeface="Lato"/>
            </a:endParaRPr>
          </a:p>
          <a:p>
            <a:pPr>
              <a:lnSpc>
                <a:spcPct val="100000"/>
              </a:lnSpc>
              <a:spcBef>
                <a:spcPts val="0"/>
              </a:spcBef>
            </a:pPr>
            <a:r>
              <a:rPr lang="en-US" sz="2000">
                <a:solidFill>
                  <a:srgbClr val="000000"/>
                </a:solidFill>
                <a:latin typeface="Lato"/>
                <a:ea typeface="Lato"/>
                <a:cs typeface="Lato"/>
              </a:rPr>
              <a:t>Lessen grid impact; scalable; can be integrated as a DER </a:t>
            </a:r>
            <a:endParaRPr lang="en-US" sz="2000"/>
          </a:p>
          <a:p>
            <a:pPr>
              <a:lnSpc>
                <a:spcPct val="100000"/>
              </a:lnSpc>
              <a:spcBef>
                <a:spcPts val="0"/>
              </a:spcBef>
            </a:pPr>
            <a:endParaRPr lang="en-US" sz="2000">
              <a:solidFill>
                <a:srgbClr val="000000"/>
              </a:solidFill>
              <a:latin typeface="Lato"/>
              <a:ea typeface="Lato"/>
              <a:cs typeface="Lato"/>
            </a:endParaRPr>
          </a:p>
          <a:p>
            <a:pPr>
              <a:lnSpc>
                <a:spcPct val="100000"/>
              </a:lnSpc>
              <a:spcBef>
                <a:spcPts val="0"/>
              </a:spcBef>
            </a:pPr>
            <a:r>
              <a:rPr lang="en-US" sz="2000">
                <a:solidFill>
                  <a:srgbClr val="000000"/>
                </a:solidFill>
                <a:latin typeface="Lato"/>
                <a:ea typeface="Lato"/>
                <a:cs typeface="Lato"/>
              </a:rPr>
              <a:t>Off-grid capable when integrated with energy storage (usually battery)</a:t>
            </a:r>
            <a:endParaRPr lang="en-US" sz="2000"/>
          </a:p>
          <a:p>
            <a:pPr>
              <a:lnSpc>
                <a:spcPct val="100000"/>
              </a:lnSpc>
              <a:spcBef>
                <a:spcPts val="0"/>
              </a:spcBef>
            </a:pPr>
            <a:endParaRPr lang="en-US" sz="2000" b="1" i="1">
              <a:solidFill>
                <a:srgbClr val="000000"/>
              </a:solidFill>
              <a:latin typeface="Lato"/>
              <a:ea typeface="Lato"/>
              <a:cs typeface="Lato"/>
            </a:endParaRPr>
          </a:p>
          <a:p>
            <a:pPr>
              <a:lnSpc>
                <a:spcPct val="100000"/>
              </a:lnSpc>
              <a:spcBef>
                <a:spcPts val="0"/>
              </a:spcBef>
            </a:pPr>
            <a:r>
              <a:rPr lang="en-US" sz="2000">
                <a:solidFill>
                  <a:srgbClr val="000000"/>
                </a:solidFill>
                <a:latin typeface="Lato"/>
                <a:ea typeface="Lato"/>
                <a:cs typeface="Lato"/>
              </a:rPr>
              <a:t>Added energy storage needed for long term resiliency</a:t>
            </a:r>
            <a:endParaRPr lang="en-US" sz="2000"/>
          </a:p>
          <a:p>
            <a:pPr>
              <a:lnSpc>
                <a:spcPct val="100000"/>
              </a:lnSpc>
              <a:spcBef>
                <a:spcPts val="0"/>
              </a:spcBef>
            </a:pPr>
            <a:endParaRPr lang="en-US" sz="2000">
              <a:solidFill>
                <a:srgbClr val="000000"/>
              </a:solidFill>
              <a:latin typeface="Lato"/>
              <a:ea typeface="Lato"/>
              <a:cs typeface="Lato"/>
            </a:endParaRPr>
          </a:p>
          <a:p>
            <a:pPr>
              <a:lnSpc>
                <a:spcPct val="100000"/>
              </a:lnSpc>
              <a:spcBef>
                <a:spcPts val="0"/>
              </a:spcBef>
            </a:pPr>
            <a:r>
              <a:rPr lang="en-US" sz="2000">
                <a:solidFill>
                  <a:srgbClr val="000000"/>
                </a:solidFill>
                <a:latin typeface="Lato"/>
                <a:ea typeface="Lato"/>
                <a:cs typeface="Lato"/>
              </a:rPr>
              <a:t>Low lifecycle emissions</a:t>
            </a:r>
            <a:endParaRPr lang="en-US" sz="2000" b="1" i="1">
              <a:solidFill>
                <a:srgbClr val="000000"/>
              </a:solidFill>
              <a:latin typeface="Lato"/>
              <a:ea typeface="Lato"/>
              <a:cs typeface="Lato"/>
            </a:endParaRPr>
          </a:p>
          <a:p>
            <a:pPr>
              <a:lnSpc>
                <a:spcPct val="120000"/>
              </a:lnSpc>
              <a:spcBef>
                <a:spcPts val="0"/>
              </a:spcBef>
            </a:pPr>
            <a:endParaRPr lang="en-US" sz="2000">
              <a:solidFill>
                <a:srgbClr val="000000"/>
              </a:solidFill>
              <a:latin typeface="Lato"/>
              <a:ea typeface="Lato"/>
              <a:cs typeface="Lato"/>
            </a:endParaRPr>
          </a:p>
          <a:p>
            <a:pPr>
              <a:lnSpc>
                <a:spcPct val="120000"/>
              </a:lnSpc>
              <a:spcBef>
                <a:spcPts val="0"/>
              </a:spcBef>
            </a:pPr>
            <a:r>
              <a:rPr lang="en-US" sz="2000">
                <a:solidFill>
                  <a:srgbClr val="000000"/>
                </a:solidFill>
                <a:latin typeface="Lato"/>
                <a:ea typeface="Lato"/>
                <a:cs typeface="Lato"/>
              </a:rPr>
              <a:t>Efficiency gains when locally deployed</a:t>
            </a:r>
            <a:endParaRPr lang="en-US" sz="2000"/>
          </a:p>
          <a:p>
            <a:pPr marL="457200" indent="-457200">
              <a:lnSpc>
                <a:spcPct val="120000"/>
              </a:lnSpc>
              <a:spcBef>
                <a:spcPts val="0"/>
              </a:spcBef>
              <a:buFont typeface="Arial,Sans-Serif"/>
              <a:buChar char="•"/>
            </a:pPr>
            <a:endParaRPr lang="en-US" sz="2000">
              <a:solidFill>
                <a:srgbClr val="000000"/>
              </a:solidFill>
              <a:latin typeface="Lato"/>
              <a:ea typeface="Lato"/>
              <a:cs typeface="Lato"/>
            </a:endParaRPr>
          </a:p>
        </p:txBody>
      </p:sp>
      <p:sp>
        <p:nvSpPr>
          <p:cNvPr id="7" name="Footer Placeholder 2">
            <a:extLst>
              <a:ext uri="{FF2B5EF4-FFF2-40B4-BE49-F238E27FC236}">
                <a16:creationId xmlns:a16="http://schemas.microsoft.com/office/drawing/2014/main" id="{4B799A4E-73B8-18ED-8E09-593F4FCA01E4}"/>
              </a:ext>
            </a:extLst>
          </p:cNvPr>
          <p:cNvSpPr txBox="1">
            <a:spLocks/>
          </p:cNvSpPr>
          <p:nvPr/>
        </p:nvSpPr>
        <p:spPr>
          <a:xfrm>
            <a:off x="7007237" y="3609823"/>
            <a:ext cx="367239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rPr>
              <a:t>Source: </a:t>
            </a:r>
            <a:r>
              <a:rPr lang="en-US" sz="800">
                <a:solidFill>
                  <a:schemeClr val="bg1"/>
                </a:solidFill>
                <a:hlinkClick r:id="rId3">
                  <a:extLst>
                    <a:ext uri="{A12FA001-AC4F-418D-AE19-62706E023703}">
                      <ahyp:hlinkClr xmlns:ahyp="http://schemas.microsoft.com/office/drawing/2018/hyperlinkcolor" val="tx"/>
                    </a:ext>
                  </a:extLst>
                </a:hlinkClick>
              </a:rPr>
              <a:t>Beam Global</a:t>
            </a:r>
            <a:r>
              <a:rPr lang="en-US" sz="800">
                <a:solidFill>
                  <a:schemeClr val="bg1"/>
                </a:solidFill>
              </a:rPr>
              <a:t> </a:t>
            </a:r>
          </a:p>
        </p:txBody>
      </p:sp>
      <p:pic>
        <p:nvPicPr>
          <p:cNvPr id="2" name="Picture 1" descr="A group of wind turbines stand on a grassy hillside. ">
            <a:extLst>
              <a:ext uri="{FF2B5EF4-FFF2-40B4-BE49-F238E27FC236}">
                <a16:creationId xmlns:a16="http://schemas.microsoft.com/office/drawing/2014/main" id="{7FF7A12B-6023-B3C8-3574-5C7887948316}"/>
              </a:ext>
            </a:extLst>
          </p:cNvPr>
          <p:cNvPicPr>
            <a:picLocks noChangeAspect="1"/>
          </p:cNvPicPr>
          <p:nvPr/>
        </p:nvPicPr>
        <p:blipFill>
          <a:blip r:embed="rId4"/>
          <a:stretch>
            <a:fillRect/>
          </a:stretch>
        </p:blipFill>
        <p:spPr>
          <a:xfrm>
            <a:off x="5942598" y="4018866"/>
            <a:ext cx="4397542" cy="2527635"/>
          </a:xfrm>
          <a:prstGeom prst="rect">
            <a:avLst/>
          </a:prstGeom>
        </p:spPr>
      </p:pic>
      <p:sp>
        <p:nvSpPr>
          <p:cNvPr id="10" name="Footer Placeholder 2">
            <a:extLst>
              <a:ext uri="{FF2B5EF4-FFF2-40B4-BE49-F238E27FC236}">
                <a16:creationId xmlns:a16="http://schemas.microsoft.com/office/drawing/2014/main" id="{A7DCD0BF-0A39-4663-2C27-AE32C41615A2}"/>
              </a:ext>
            </a:extLst>
          </p:cNvPr>
          <p:cNvSpPr txBox="1">
            <a:spLocks/>
          </p:cNvSpPr>
          <p:nvPr/>
        </p:nvSpPr>
        <p:spPr>
          <a:xfrm>
            <a:off x="5939439" y="6255845"/>
            <a:ext cx="367239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FFFFFF"/>
                </a:solidFill>
              </a:rPr>
              <a:t>Source: </a:t>
            </a:r>
            <a:r>
              <a:rPr lang="en-US" sz="900">
                <a:solidFill>
                  <a:srgbClr val="FFFFFF"/>
                </a:solidFill>
                <a:hlinkClick r:id="rId5">
                  <a:extLst>
                    <a:ext uri="{A12FA001-AC4F-418D-AE19-62706E023703}">
                      <ahyp:hlinkClr xmlns:ahyp="http://schemas.microsoft.com/office/drawing/2018/hyperlinkcolor" val="tx"/>
                    </a:ext>
                  </a:extLst>
                </a:hlinkClick>
              </a:rPr>
              <a:t>NREL</a:t>
            </a:r>
            <a:endParaRPr lang="en-US" sz="900">
              <a:solidFill>
                <a:srgbClr val="FFFFFF"/>
              </a:solidFill>
            </a:endParaRPr>
          </a:p>
        </p:txBody>
      </p:sp>
      <p:sp>
        <p:nvSpPr>
          <p:cNvPr id="12" name="Footer Placeholder 3">
            <a:extLst>
              <a:ext uri="{FF2B5EF4-FFF2-40B4-BE49-F238E27FC236}">
                <a16:creationId xmlns:a16="http://schemas.microsoft.com/office/drawing/2014/main" id="{33B9D2B1-E99F-B733-4682-AF296646BE94}"/>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4" name="Picture 13">
            <a:extLst>
              <a:ext uri="{FF2B5EF4-FFF2-40B4-BE49-F238E27FC236}">
                <a16:creationId xmlns:a16="http://schemas.microsoft.com/office/drawing/2014/main" id="{9492B523-23A9-D1D3-1815-700015C3BA30}"/>
              </a:ext>
            </a:extLst>
          </p:cNvPr>
          <p:cNvPicPr>
            <a:picLocks noChangeAspect="1"/>
          </p:cNvPicPr>
          <p:nvPr/>
        </p:nvPicPr>
        <p:blipFill>
          <a:blip r:embed="rId6"/>
          <a:stretch>
            <a:fillRect/>
          </a:stretch>
        </p:blipFill>
        <p:spPr>
          <a:xfrm>
            <a:off x="1240305" y="6300815"/>
            <a:ext cx="841321" cy="420660"/>
          </a:xfrm>
          <a:prstGeom prst="rect">
            <a:avLst/>
          </a:prstGeom>
        </p:spPr>
      </p:pic>
      <p:pic>
        <p:nvPicPr>
          <p:cNvPr id="16" name="Picture 15">
            <a:extLst>
              <a:ext uri="{FF2B5EF4-FFF2-40B4-BE49-F238E27FC236}">
                <a16:creationId xmlns:a16="http://schemas.microsoft.com/office/drawing/2014/main" id="{3744F9CD-3B5E-E0CA-F3A3-80D65C4CD0C0}"/>
              </a:ext>
            </a:extLst>
          </p:cNvPr>
          <p:cNvPicPr>
            <a:picLocks noChangeAspect="1"/>
          </p:cNvPicPr>
          <p:nvPr/>
        </p:nvPicPr>
        <p:blipFill>
          <a:blip r:embed="rId7"/>
          <a:stretch>
            <a:fillRect/>
          </a:stretch>
        </p:blipFill>
        <p:spPr>
          <a:xfrm>
            <a:off x="838200" y="6299399"/>
            <a:ext cx="390178" cy="426757"/>
          </a:xfrm>
          <a:prstGeom prst="rect">
            <a:avLst/>
          </a:prstGeom>
        </p:spPr>
      </p:pic>
      <p:pic>
        <p:nvPicPr>
          <p:cNvPr id="9" name="Picture 8" descr="The Benefits of Powering Your EV with Solar Energy | Department of Energy">
            <a:extLst>
              <a:ext uri="{FF2B5EF4-FFF2-40B4-BE49-F238E27FC236}">
                <a16:creationId xmlns:a16="http://schemas.microsoft.com/office/drawing/2014/main" id="{D3F1BEE9-87B2-53AA-3638-075E4CC62828}"/>
              </a:ext>
            </a:extLst>
          </p:cNvPr>
          <p:cNvPicPr>
            <a:picLocks noChangeAspect="1"/>
          </p:cNvPicPr>
          <p:nvPr/>
        </p:nvPicPr>
        <p:blipFill>
          <a:blip r:embed="rId8"/>
          <a:stretch>
            <a:fillRect/>
          </a:stretch>
        </p:blipFill>
        <p:spPr>
          <a:xfrm>
            <a:off x="6858001" y="1199270"/>
            <a:ext cx="4364179" cy="2713785"/>
          </a:xfrm>
          <a:prstGeom prst="rect">
            <a:avLst/>
          </a:prstGeom>
        </p:spPr>
      </p:pic>
      <p:sp>
        <p:nvSpPr>
          <p:cNvPr id="11" name="Footer Placeholder 2">
            <a:extLst>
              <a:ext uri="{FF2B5EF4-FFF2-40B4-BE49-F238E27FC236}">
                <a16:creationId xmlns:a16="http://schemas.microsoft.com/office/drawing/2014/main" id="{FB14FCEA-EDF4-9586-0771-CEA6AE23F45F}"/>
              </a:ext>
            </a:extLst>
          </p:cNvPr>
          <p:cNvSpPr txBox="1">
            <a:spLocks/>
          </p:cNvSpPr>
          <p:nvPr/>
        </p:nvSpPr>
        <p:spPr>
          <a:xfrm>
            <a:off x="10331329" y="3609626"/>
            <a:ext cx="367239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FFFFFF"/>
                </a:solidFill>
              </a:rPr>
              <a:t>Source: </a:t>
            </a:r>
            <a:r>
              <a:rPr lang="en-US" sz="900">
                <a:solidFill>
                  <a:srgbClr val="FFFFFF"/>
                </a:solidFill>
                <a:hlinkClick r:id="rId5">
                  <a:extLst>
                    <a:ext uri="{A12FA001-AC4F-418D-AE19-62706E023703}">
                      <ahyp:hlinkClr xmlns:ahyp="http://schemas.microsoft.com/office/drawing/2018/hyperlinkcolor" val="tx"/>
                    </a:ext>
                  </a:extLst>
                </a:hlinkClick>
              </a:rPr>
              <a:t>NREL</a:t>
            </a:r>
            <a:endParaRPr lang="en-US" sz="900">
              <a:solidFill>
                <a:srgbClr val="FFFFFF"/>
              </a:solidFill>
            </a:endParaRPr>
          </a:p>
        </p:txBody>
      </p:sp>
    </p:spTree>
    <p:extLst>
      <p:ext uri="{BB962C8B-B14F-4D97-AF65-F5344CB8AC3E}">
        <p14:creationId xmlns:p14="http://schemas.microsoft.com/office/powerpoint/2010/main" val="4095798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18F0D1-A487-8CDF-B2E0-8D1E5C2042F7}"/>
              </a:ext>
            </a:extLst>
          </p:cNvPr>
          <p:cNvSpPr>
            <a:spLocks noGrp="1"/>
          </p:cNvSpPr>
          <p:nvPr>
            <p:ph type="title"/>
          </p:nvPr>
        </p:nvSpPr>
        <p:spPr>
          <a:xfrm>
            <a:off x="510456" y="388189"/>
            <a:ext cx="10515600" cy="891361"/>
          </a:xfrm>
        </p:spPr>
        <p:txBody>
          <a:bodyPr>
            <a:noAutofit/>
          </a:bodyPr>
          <a:lstStyle/>
          <a:p>
            <a:pPr lvl="0"/>
            <a:r>
              <a:rPr lang="en-US">
                <a:solidFill>
                  <a:schemeClr val="tx2">
                    <a:lumMod val="90000"/>
                    <a:lumOff val="10000"/>
                  </a:schemeClr>
                </a:solidFill>
                <a:latin typeface="Lato"/>
                <a:ea typeface="Lato"/>
                <a:cs typeface="Lato"/>
              </a:rPr>
              <a:t>Generators</a:t>
            </a:r>
          </a:p>
        </p:txBody>
      </p:sp>
      <p:sp>
        <p:nvSpPr>
          <p:cNvPr id="5" name="Content Placeholder 4">
            <a:extLst>
              <a:ext uri="{FF2B5EF4-FFF2-40B4-BE49-F238E27FC236}">
                <a16:creationId xmlns:a16="http://schemas.microsoft.com/office/drawing/2014/main" id="{8A9F5EA1-06FB-5B5B-58AD-EA2ADC8C4FEA}"/>
              </a:ext>
            </a:extLst>
          </p:cNvPr>
          <p:cNvSpPr>
            <a:spLocks noGrp="1"/>
          </p:cNvSpPr>
          <p:nvPr>
            <p:ph idx="1"/>
          </p:nvPr>
        </p:nvSpPr>
        <p:spPr>
          <a:xfrm>
            <a:off x="510455" y="1711352"/>
            <a:ext cx="6450336" cy="5061461"/>
          </a:xfrm>
        </p:spPr>
        <p:txBody>
          <a:bodyPr vert="horz" lIns="91440" tIns="45720" rIns="91440" bIns="45720" rtlCol="0" anchor="t">
            <a:noAutofit/>
          </a:bodyPr>
          <a:lstStyle/>
          <a:p>
            <a:pPr>
              <a:lnSpc>
                <a:spcPct val="100000"/>
              </a:lnSpc>
              <a:spcBef>
                <a:spcPts val="0"/>
              </a:spcBef>
            </a:pPr>
            <a:r>
              <a:rPr lang="en-US" sz="2400" b="1" i="1">
                <a:solidFill>
                  <a:srgbClr val="000000"/>
                </a:solidFill>
                <a:latin typeface="Lato"/>
                <a:ea typeface="Lato"/>
                <a:cs typeface="Lato"/>
              </a:rPr>
              <a:t>Powered by a variety of fuel sources:  propane, diesel, natural gas </a:t>
            </a:r>
          </a:p>
          <a:p>
            <a:pPr>
              <a:lnSpc>
                <a:spcPct val="100000"/>
              </a:lnSpc>
              <a:spcBef>
                <a:spcPts val="0"/>
              </a:spcBef>
            </a:pPr>
            <a:endParaRPr lang="en-US" sz="2400">
              <a:solidFill>
                <a:srgbClr val="000000"/>
              </a:solidFill>
              <a:latin typeface="Lato"/>
              <a:ea typeface="Lato"/>
              <a:cs typeface="Lato"/>
            </a:endParaRPr>
          </a:p>
          <a:p>
            <a:pPr>
              <a:lnSpc>
                <a:spcPct val="100000"/>
              </a:lnSpc>
              <a:spcBef>
                <a:spcPts val="0"/>
              </a:spcBef>
            </a:pPr>
            <a:r>
              <a:rPr lang="en-US" sz="2400" b="1">
                <a:solidFill>
                  <a:srgbClr val="000000"/>
                </a:solidFill>
                <a:latin typeface="Lato"/>
                <a:ea typeface="Lato"/>
                <a:cs typeface="Lato"/>
              </a:rPr>
              <a:t>Combustion-fueled generators:</a:t>
            </a:r>
            <a:endParaRPr lang="en-US" sz="2400">
              <a:solidFill>
                <a:srgbClr val="000000"/>
              </a:solidFill>
              <a:latin typeface="Lato"/>
              <a:ea typeface="Lato"/>
              <a:cs typeface="Lato"/>
            </a:endParaRPr>
          </a:p>
          <a:p>
            <a:pPr marL="742950" lvl="1" indent="-285750">
              <a:lnSpc>
                <a:spcPct val="100000"/>
              </a:lnSpc>
              <a:spcBef>
                <a:spcPts val="0"/>
              </a:spcBef>
              <a:buFont typeface="Arial" panose="020B0604020202020204" pitchFamily="34" charset="0"/>
              <a:buChar char="•"/>
            </a:pPr>
            <a:r>
              <a:rPr lang="en-US">
                <a:solidFill>
                  <a:srgbClr val="000000"/>
                </a:solidFill>
                <a:latin typeface="Lato"/>
                <a:ea typeface="Lato"/>
                <a:cs typeface="Lato"/>
              </a:rPr>
              <a:t>Lower upfront cost compared to battery and solar backup</a:t>
            </a:r>
          </a:p>
          <a:p>
            <a:pPr marL="742950" lvl="1" indent="-285750">
              <a:lnSpc>
                <a:spcPct val="100000"/>
              </a:lnSpc>
              <a:spcBef>
                <a:spcPts val="0"/>
              </a:spcBef>
              <a:buFont typeface="Arial" panose="020B0604020202020204" pitchFamily="34" charset="0"/>
              <a:buChar char="•"/>
            </a:pPr>
            <a:r>
              <a:rPr lang="en-US">
                <a:solidFill>
                  <a:srgbClr val="000000"/>
                </a:solidFill>
                <a:latin typeface="Lato"/>
                <a:ea typeface="Lato"/>
                <a:cs typeface="Lato"/>
              </a:rPr>
              <a:t>Higher power density and fuel efficiency</a:t>
            </a:r>
          </a:p>
          <a:p>
            <a:pPr marL="742950" lvl="1" indent="-285750">
              <a:lnSpc>
                <a:spcPct val="100000"/>
              </a:lnSpc>
              <a:spcBef>
                <a:spcPts val="0"/>
              </a:spcBef>
              <a:buFont typeface="Arial" panose="020B0604020202020204" pitchFamily="34" charset="0"/>
              <a:buChar char="•"/>
            </a:pPr>
            <a:r>
              <a:rPr lang="en-US">
                <a:solidFill>
                  <a:srgbClr val="000000"/>
                </a:solidFill>
                <a:latin typeface="Lato"/>
                <a:ea typeface="Lato"/>
                <a:cs typeface="Lato"/>
              </a:rPr>
              <a:t>Depending on size could be mobile</a:t>
            </a:r>
          </a:p>
          <a:p>
            <a:pPr marL="742950" lvl="1" indent="-285750">
              <a:lnSpc>
                <a:spcPct val="100000"/>
              </a:lnSpc>
              <a:spcBef>
                <a:spcPts val="0"/>
              </a:spcBef>
              <a:buFont typeface="Arial" panose="020B0604020202020204" pitchFamily="34" charset="0"/>
              <a:buChar char="•"/>
            </a:pPr>
            <a:r>
              <a:rPr lang="en-US">
                <a:solidFill>
                  <a:srgbClr val="000000"/>
                </a:solidFill>
                <a:latin typeface="Lato"/>
                <a:ea typeface="Lato"/>
                <a:cs typeface="Lato"/>
              </a:rPr>
              <a:t>Propane’s carbon intensity is lower than electricity generated from the Texas grid mix</a:t>
            </a:r>
          </a:p>
        </p:txBody>
      </p:sp>
      <p:sp>
        <p:nvSpPr>
          <p:cNvPr id="4" name="Slide Number Placeholder 3">
            <a:extLst>
              <a:ext uri="{FF2B5EF4-FFF2-40B4-BE49-F238E27FC236}">
                <a16:creationId xmlns:a16="http://schemas.microsoft.com/office/drawing/2014/main" id="{E990E43A-0254-B39C-E691-030759C812EC}"/>
              </a:ext>
            </a:extLst>
          </p:cNvPr>
          <p:cNvSpPr>
            <a:spLocks noGrp="1"/>
          </p:cNvSpPr>
          <p:nvPr>
            <p:ph type="sldNum" sz="quarter" idx="15"/>
          </p:nvPr>
        </p:nvSpPr>
        <p:spPr/>
        <p:txBody>
          <a:bodyPr/>
          <a:lstStyle/>
          <a:p>
            <a:fld id="{F7B4771B-AE04-41F8-8441-EC7D184086A2}" type="slidenum">
              <a:rPr lang="en-US" smtClean="0">
                <a:latin typeface="Lato"/>
                <a:ea typeface="Lato"/>
                <a:cs typeface="Lato"/>
              </a:rPr>
              <a:pPr/>
              <a:t>21</a:t>
            </a:fld>
            <a:endParaRPr lang="en-US">
              <a:latin typeface="Lato"/>
              <a:ea typeface="Lato"/>
              <a:cs typeface="Lato"/>
            </a:endParaRPr>
          </a:p>
        </p:txBody>
      </p:sp>
      <p:pic>
        <p:nvPicPr>
          <p:cNvPr id="9" name="Picture 8" descr="A grey metal box with doors&#10;&#10;Description automatically generated">
            <a:extLst>
              <a:ext uri="{FF2B5EF4-FFF2-40B4-BE49-F238E27FC236}">
                <a16:creationId xmlns:a16="http://schemas.microsoft.com/office/drawing/2014/main" id="{F091446D-9F8F-B1EC-3E7E-A0D227161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60" y="1903665"/>
            <a:ext cx="4788038" cy="3659321"/>
          </a:xfrm>
          <a:prstGeom prst="rect">
            <a:avLst/>
          </a:prstGeom>
        </p:spPr>
      </p:pic>
      <p:sp>
        <p:nvSpPr>
          <p:cNvPr id="6" name="Footer Placeholder 2">
            <a:extLst>
              <a:ext uri="{FF2B5EF4-FFF2-40B4-BE49-F238E27FC236}">
                <a16:creationId xmlns:a16="http://schemas.microsoft.com/office/drawing/2014/main" id="{8428488A-D59A-95DB-8D74-95E8432F1565}"/>
              </a:ext>
            </a:extLst>
          </p:cNvPr>
          <p:cNvSpPr txBox="1">
            <a:spLocks/>
          </p:cNvSpPr>
          <p:nvPr/>
        </p:nvSpPr>
        <p:spPr>
          <a:xfrm>
            <a:off x="7138645" y="5216473"/>
            <a:ext cx="310798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Lato"/>
                <a:ea typeface="Lato"/>
                <a:cs typeface="Lato"/>
              </a:rPr>
              <a:t>Source: Texas Propane Gas Association </a:t>
            </a:r>
          </a:p>
        </p:txBody>
      </p:sp>
      <p:sp>
        <p:nvSpPr>
          <p:cNvPr id="10" name="Footer Placeholder 3">
            <a:extLst>
              <a:ext uri="{FF2B5EF4-FFF2-40B4-BE49-F238E27FC236}">
                <a16:creationId xmlns:a16="http://schemas.microsoft.com/office/drawing/2014/main" id="{E54ABCE3-2A66-659F-DA8F-F6A6A153EBA6}"/>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2" name="Picture 11">
            <a:extLst>
              <a:ext uri="{FF2B5EF4-FFF2-40B4-BE49-F238E27FC236}">
                <a16:creationId xmlns:a16="http://schemas.microsoft.com/office/drawing/2014/main" id="{A6A5AFDD-CA85-BE96-0928-0D6C7D8F86AE}"/>
              </a:ext>
            </a:extLst>
          </p:cNvPr>
          <p:cNvPicPr>
            <a:picLocks noChangeAspect="1"/>
          </p:cNvPicPr>
          <p:nvPr/>
        </p:nvPicPr>
        <p:blipFill>
          <a:blip r:embed="rId4"/>
          <a:stretch>
            <a:fillRect/>
          </a:stretch>
        </p:blipFill>
        <p:spPr>
          <a:xfrm>
            <a:off x="1240305" y="6300815"/>
            <a:ext cx="841321" cy="420660"/>
          </a:xfrm>
          <a:prstGeom prst="rect">
            <a:avLst/>
          </a:prstGeom>
        </p:spPr>
      </p:pic>
      <p:pic>
        <p:nvPicPr>
          <p:cNvPr id="14" name="Picture 13">
            <a:extLst>
              <a:ext uri="{FF2B5EF4-FFF2-40B4-BE49-F238E27FC236}">
                <a16:creationId xmlns:a16="http://schemas.microsoft.com/office/drawing/2014/main" id="{49EBE1A7-7C04-34E1-028F-75BC7E1577CB}"/>
              </a:ext>
            </a:extLst>
          </p:cNvPr>
          <p:cNvPicPr>
            <a:picLocks noChangeAspect="1"/>
          </p:cNvPicPr>
          <p:nvPr/>
        </p:nvPicPr>
        <p:blipFill>
          <a:blip r:embed="rId5"/>
          <a:stretch>
            <a:fillRect/>
          </a:stretch>
        </p:blipFill>
        <p:spPr>
          <a:xfrm>
            <a:off x="838200" y="6299399"/>
            <a:ext cx="390178" cy="426757"/>
          </a:xfrm>
          <a:prstGeom prst="rect">
            <a:avLst/>
          </a:prstGeom>
        </p:spPr>
      </p:pic>
    </p:spTree>
    <p:extLst>
      <p:ext uri="{BB962C8B-B14F-4D97-AF65-F5344CB8AC3E}">
        <p14:creationId xmlns:p14="http://schemas.microsoft.com/office/powerpoint/2010/main" val="1986443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18F0D1-A487-8CDF-B2E0-8D1E5C2042F7}"/>
              </a:ext>
            </a:extLst>
          </p:cNvPr>
          <p:cNvSpPr>
            <a:spLocks noGrp="1"/>
          </p:cNvSpPr>
          <p:nvPr>
            <p:ph type="title"/>
          </p:nvPr>
        </p:nvSpPr>
        <p:spPr>
          <a:xfrm>
            <a:off x="553016" y="369188"/>
            <a:ext cx="10515600" cy="1082675"/>
          </a:xfrm>
        </p:spPr>
        <p:txBody>
          <a:bodyPr>
            <a:noAutofit/>
          </a:bodyPr>
          <a:lstStyle/>
          <a:p>
            <a:pPr lvl="0"/>
            <a:r>
              <a:rPr lang="en-US">
                <a:solidFill>
                  <a:schemeClr val="tx2">
                    <a:lumMod val="90000"/>
                    <a:lumOff val="10000"/>
                  </a:schemeClr>
                </a:solidFill>
                <a:latin typeface="Lato"/>
                <a:ea typeface="Lato"/>
                <a:cs typeface="Lato"/>
              </a:rPr>
              <a:t>Mobile Charging</a:t>
            </a:r>
          </a:p>
        </p:txBody>
      </p:sp>
      <p:sp>
        <p:nvSpPr>
          <p:cNvPr id="5" name="Content Placeholder 4">
            <a:extLst>
              <a:ext uri="{FF2B5EF4-FFF2-40B4-BE49-F238E27FC236}">
                <a16:creationId xmlns:a16="http://schemas.microsoft.com/office/drawing/2014/main" id="{8A9F5EA1-06FB-5B5B-58AD-EA2ADC8C4FEA}"/>
              </a:ext>
            </a:extLst>
          </p:cNvPr>
          <p:cNvSpPr>
            <a:spLocks noGrp="1"/>
          </p:cNvSpPr>
          <p:nvPr>
            <p:ph idx="1"/>
          </p:nvPr>
        </p:nvSpPr>
        <p:spPr>
          <a:xfrm>
            <a:off x="691562" y="1444600"/>
            <a:ext cx="5953896" cy="4851854"/>
          </a:xfrm>
        </p:spPr>
        <p:txBody>
          <a:bodyPr vert="horz" lIns="91440" tIns="45720" rIns="91440" bIns="45720" rtlCol="0" anchor="t">
            <a:noAutofit/>
          </a:bodyPr>
          <a:lstStyle/>
          <a:p>
            <a:pPr lvl="0">
              <a:lnSpc>
                <a:spcPct val="100000"/>
              </a:lnSpc>
              <a:spcBef>
                <a:spcPts val="0"/>
              </a:spcBef>
            </a:pPr>
            <a:r>
              <a:rPr lang="en-US" sz="2400" b="1" i="1">
                <a:solidFill>
                  <a:srgbClr val="000000"/>
                </a:solidFill>
                <a:latin typeface="Lato"/>
                <a:ea typeface="Lato"/>
                <a:cs typeface="Lato"/>
              </a:rPr>
              <a:t>Electricity generation can be from energy storage (battery, supercapacitors, or hydrogen fuel cell), propane, natural gas, or diesel </a:t>
            </a:r>
          </a:p>
          <a:p>
            <a:pPr lvl="0">
              <a:lnSpc>
                <a:spcPct val="100000"/>
              </a:lnSpc>
              <a:spcBef>
                <a:spcPts val="0"/>
              </a:spcBef>
            </a:pPr>
            <a:endParaRPr lang="en-US" sz="2400">
              <a:solidFill>
                <a:srgbClr val="000000"/>
              </a:solidFill>
              <a:latin typeface="Lato"/>
              <a:ea typeface="Lato"/>
              <a:cs typeface="Lato"/>
            </a:endParaRPr>
          </a:p>
          <a:p>
            <a:pPr lvl="0">
              <a:lnSpc>
                <a:spcPct val="100000"/>
              </a:lnSpc>
              <a:spcBef>
                <a:spcPts val="0"/>
              </a:spcBef>
            </a:pPr>
            <a:r>
              <a:rPr lang="en-US" sz="2400">
                <a:solidFill>
                  <a:srgbClr val="000000"/>
                </a:solidFill>
                <a:latin typeface="Lato"/>
                <a:ea typeface="Lato"/>
                <a:cs typeface="Lato"/>
              </a:rPr>
              <a:t>Larger scale platforms can accommodate charging multiple vehicles </a:t>
            </a:r>
          </a:p>
          <a:p>
            <a:pPr>
              <a:lnSpc>
                <a:spcPct val="100000"/>
              </a:lnSpc>
              <a:spcBef>
                <a:spcPts val="0"/>
              </a:spcBef>
            </a:pPr>
            <a:endParaRPr lang="en-US" sz="2400" b="1">
              <a:solidFill>
                <a:srgbClr val="000000"/>
              </a:solidFill>
              <a:latin typeface="Lato"/>
              <a:ea typeface="Lato"/>
              <a:cs typeface="Lato"/>
            </a:endParaRPr>
          </a:p>
          <a:p>
            <a:pPr>
              <a:lnSpc>
                <a:spcPct val="100000"/>
              </a:lnSpc>
              <a:spcBef>
                <a:spcPts val="0"/>
              </a:spcBef>
            </a:pPr>
            <a:r>
              <a:rPr lang="en-US" sz="2400">
                <a:solidFill>
                  <a:srgbClr val="000000"/>
                </a:solidFill>
                <a:latin typeface="Lato"/>
                <a:ea typeface="Lato"/>
                <a:cs typeface="Lato"/>
              </a:rPr>
              <a:t>Deploy at any location</a:t>
            </a:r>
          </a:p>
          <a:p>
            <a:pPr marL="285750" indent="-285750">
              <a:lnSpc>
                <a:spcPct val="100000"/>
              </a:lnSpc>
              <a:spcBef>
                <a:spcPts val="0"/>
              </a:spcBef>
              <a:buFont typeface="Arial,Sans-Serif"/>
              <a:buChar char="•"/>
            </a:pPr>
            <a:r>
              <a:rPr lang="en-US" sz="2400">
                <a:solidFill>
                  <a:srgbClr val="000000"/>
                </a:solidFill>
                <a:latin typeface="Lato"/>
                <a:ea typeface="Lato"/>
                <a:cs typeface="Lato"/>
              </a:rPr>
              <a:t>No need for permits, electrical upgrades, or construction</a:t>
            </a:r>
          </a:p>
          <a:p>
            <a:pPr lvl="0">
              <a:lnSpc>
                <a:spcPct val="100000"/>
              </a:lnSpc>
              <a:spcBef>
                <a:spcPts val="0"/>
              </a:spcBef>
            </a:pPr>
            <a:endParaRPr lang="en-US" sz="2400">
              <a:solidFill>
                <a:srgbClr val="000000"/>
              </a:solidFill>
              <a:latin typeface="Lato"/>
              <a:ea typeface="Lato"/>
              <a:cs typeface="Lato"/>
            </a:endParaRPr>
          </a:p>
          <a:p>
            <a:pPr lvl="0">
              <a:lnSpc>
                <a:spcPct val="100000"/>
              </a:lnSpc>
              <a:spcBef>
                <a:spcPts val="0"/>
              </a:spcBef>
            </a:pPr>
            <a:endParaRPr lang="en-US" sz="2400">
              <a:solidFill>
                <a:srgbClr val="000000"/>
              </a:solidFill>
              <a:latin typeface="Lato"/>
              <a:ea typeface="Lato"/>
              <a:cs typeface="Lato"/>
            </a:endParaRPr>
          </a:p>
        </p:txBody>
      </p:sp>
      <p:sp>
        <p:nvSpPr>
          <p:cNvPr id="4" name="Slide Number Placeholder 3">
            <a:extLst>
              <a:ext uri="{FF2B5EF4-FFF2-40B4-BE49-F238E27FC236}">
                <a16:creationId xmlns:a16="http://schemas.microsoft.com/office/drawing/2014/main" id="{E990E43A-0254-B39C-E691-030759C812EC}"/>
              </a:ext>
            </a:extLst>
          </p:cNvPr>
          <p:cNvSpPr>
            <a:spLocks noGrp="1"/>
          </p:cNvSpPr>
          <p:nvPr>
            <p:ph type="sldNum" sz="quarter" idx="15"/>
          </p:nvPr>
        </p:nvSpPr>
        <p:spPr/>
        <p:txBody>
          <a:bodyPr/>
          <a:lstStyle/>
          <a:p>
            <a:fld id="{F7B4771B-AE04-41F8-8441-EC7D184086A2}" type="slidenum">
              <a:rPr lang="en-US" smtClean="0"/>
              <a:pPr/>
              <a:t>22</a:t>
            </a:fld>
            <a:endParaRPr lang="en-US"/>
          </a:p>
        </p:txBody>
      </p:sp>
      <p:sp>
        <p:nvSpPr>
          <p:cNvPr id="7" name="Footer Placeholder 3">
            <a:extLst>
              <a:ext uri="{FF2B5EF4-FFF2-40B4-BE49-F238E27FC236}">
                <a16:creationId xmlns:a16="http://schemas.microsoft.com/office/drawing/2014/main" id="{4D7C6554-4627-8917-8AD0-15AA46987B69}"/>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1" name="Picture 10">
            <a:extLst>
              <a:ext uri="{FF2B5EF4-FFF2-40B4-BE49-F238E27FC236}">
                <a16:creationId xmlns:a16="http://schemas.microsoft.com/office/drawing/2014/main" id="{12ACBE03-597E-4C61-2746-507784B66C37}"/>
              </a:ext>
            </a:extLst>
          </p:cNvPr>
          <p:cNvPicPr>
            <a:picLocks noChangeAspect="1"/>
          </p:cNvPicPr>
          <p:nvPr/>
        </p:nvPicPr>
        <p:blipFill>
          <a:blip r:embed="rId4"/>
          <a:stretch>
            <a:fillRect/>
          </a:stretch>
        </p:blipFill>
        <p:spPr>
          <a:xfrm>
            <a:off x="1240305" y="6300815"/>
            <a:ext cx="841321" cy="420660"/>
          </a:xfrm>
          <a:prstGeom prst="rect">
            <a:avLst/>
          </a:prstGeom>
        </p:spPr>
      </p:pic>
      <p:pic>
        <p:nvPicPr>
          <p:cNvPr id="13" name="Picture 12">
            <a:extLst>
              <a:ext uri="{FF2B5EF4-FFF2-40B4-BE49-F238E27FC236}">
                <a16:creationId xmlns:a16="http://schemas.microsoft.com/office/drawing/2014/main" id="{E4BE87E3-1E7A-A2E4-059B-CA994641A498}"/>
              </a:ext>
            </a:extLst>
          </p:cNvPr>
          <p:cNvPicPr>
            <a:picLocks noChangeAspect="1"/>
          </p:cNvPicPr>
          <p:nvPr/>
        </p:nvPicPr>
        <p:blipFill>
          <a:blip r:embed="rId5"/>
          <a:stretch>
            <a:fillRect/>
          </a:stretch>
        </p:blipFill>
        <p:spPr>
          <a:xfrm>
            <a:off x="838200" y="6299399"/>
            <a:ext cx="390178" cy="426757"/>
          </a:xfrm>
          <a:prstGeom prst="rect">
            <a:avLst/>
          </a:prstGeom>
        </p:spPr>
      </p:pic>
      <p:pic>
        <p:nvPicPr>
          <p:cNvPr id="2" name="Picture 1" descr="News | NREL">
            <a:extLst>
              <a:ext uri="{FF2B5EF4-FFF2-40B4-BE49-F238E27FC236}">
                <a16:creationId xmlns:a16="http://schemas.microsoft.com/office/drawing/2014/main" id="{EB041706-9359-ABFD-013D-6AA1EB74B566}"/>
              </a:ext>
            </a:extLst>
          </p:cNvPr>
          <p:cNvPicPr>
            <a:picLocks noChangeAspect="1"/>
          </p:cNvPicPr>
          <p:nvPr/>
        </p:nvPicPr>
        <p:blipFill>
          <a:blip r:embed="rId6"/>
          <a:srcRect l="17439" t="-108" r="-272"/>
          <a:stretch/>
        </p:blipFill>
        <p:spPr>
          <a:xfrm>
            <a:off x="6677892" y="1832062"/>
            <a:ext cx="5082245" cy="3398029"/>
          </a:xfrm>
          <a:prstGeom prst="rect">
            <a:avLst/>
          </a:prstGeom>
        </p:spPr>
      </p:pic>
      <p:sp>
        <p:nvSpPr>
          <p:cNvPr id="9" name="Footer Placeholder 2">
            <a:extLst>
              <a:ext uri="{FF2B5EF4-FFF2-40B4-BE49-F238E27FC236}">
                <a16:creationId xmlns:a16="http://schemas.microsoft.com/office/drawing/2014/main" id="{9CBE9094-95A7-92AE-9CD6-9EC00360E9F8}"/>
              </a:ext>
            </a:extLst>
          </p:cNvPr>
          <p:cNvSpPr txBox="1">
            <a:spLocks/>
          </p:cNvSpPr>
          <p:nvPr/>
        </p:nvSpPr>
        <p:spPr>
          <a:xfrm>
            <a:off x="6646136" y="5003836"/>
            <a:ext cx="3672393" cy="2263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ea typeface="+mn-lt"/>
                <a:cs typeface="+mn-lt"/>
                <a:hlinkClick r:id="rId7">
                  <a:extLst>
                    <a:ext uri="{A12FA001-AC4F-418D-AE19-62706E023703}">
                      <ahyp:hlinkClr xmlns:ahyp="http://schemas.microsoft.com/office/drawing/2018/hyperlinkcolor" val="tx"/>
                    </a:ext>
                  </a:extLst>
                </a:hlinkClick>
              </a:rPr>
              <a:t>Source | NREL</a:t>
            </a:r>
            <a:endParaRPr lang="en-US">
              <a:solidFill>
                <a:schemeClr val="bg1"/>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6342409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6115-6E37-6A72-C291-AE253090171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5E3D2E5-DD52-EC77-9DE1-26EFDEBA653A}"/>
              </a:ext>
            </a:extLst>
          </p:cNvPr>
          <p:cNvSpPr>
            <a:spLocks noGrp="1"/>
          </p:cNvSpPr>
          <p:nvPr>
            <p:ph type="title"/>
          </p:nvPr>
        </p:nvSpPr>
        <p:spPr>
          <a:xfrm>
            <a:off x="504655" y="33019"/>
            <a:ext cx="10515600" cy="1082675"/>
          </a:xfrm>
        </p:spPr>
        <p:txBody>
          <a:bodyPr>
            <a:noAutofit/>
          </a:bodyPr>
          <a:lstStyle/>
          <a:p>
            <a:r>
              <a:rPr lang="en-US">
                <a:solidFill>
                  <a:schemeClr val="tx2">
                    <a:lumMod val="90000"/>
                    <a:lumOff val="10000"/>
                  </a:schemeClr>
                </a:solidFill>
                <a:latin typeface="Lato"/>
                <a:ea typeface="Lato"/>
                <a:cs typeface="Lato"/>
              </a:rPr>
              <a:t>Bidirectional Charging</a:t>
            </a:r>
          </a:p>
        </p:txBody>
      </p:sp>
      <p:sp>
        <p:nvSpPr>
          <p:cNvPr id="5" name="Content Placeholder 4">
            <a:extLst>
              <a:ext uri="{FF2B5EF4-FFF2-40B4-BE49-F238E27FC236}">
                <a16:creationId xmlns:a16="http://schemas.microsoft.com/office/drawing/2014/main" id="{48F18CAA-7AFD-A135-A80C-141496291461}"/>
              </a:ext>
            </a:extLst>
          </p:cNvPr>
          <p:cNvSpPr>
            <a:spLocks noGrp="1"/>
          </p:cNvSpPr>
          <p:nvPr>
            <p:ph idx="1"/>
          </p:nvPr>
        </p:nvSpPr>
        <p:spPr>
          <a:xfrm>
            <a:off x="504826" y="1357894"/>
            <a:ext cx="6393087" cy="4851854"/>
          </a:xfrm>
        </p:spPr>
        <p:txBody>
          <a:bodyPr vert="horz" lIns="91440" tIns="45720" rIns="91440" bIns="45720" rtlCol="0" anchor="t">
            <a:normAutofit/>
          </a:bodyPr>
          <a:lstStyle/>
          <a:p>
            <a:pPr>
              <a:lnSpc>
                <a:spcPct val="100000"/>
              </a:lnSpc>
              <a:spcBef>
                <a:spcPts val="0"/>
              </a:spcBef>
            </a:pPr>
            <a:r>
              <a:rPr lang="en-US" sz="2400" b="1">
                <a:solidFill>
                  <a:srgbClr val="000000"/>
                </a:solidFill>
                <a:latin typeface="Lato"/>
                <a:ea typeface="Lato"/>
                <a:cs typeface="Lato"/>
              </a:rPr>
              <a:t>EVs able to discharge energy from the battery</a:t>
            </a:r>
            <a:endParaRPr lang="en-US" sz="2400">
              <a:solidFill>
                <a:srgbClr val="000000"/>
              </a:solidFill>
              <a:latin typeface="Lato"/>
              <a:ea typeface="Lato"/>
              <a:cs typeface="Lato"/>
            </a:endParaRPr>
          </a:p>
          <a:p>
            <a:pPr marL="457200" indent="-457200">
              <a:lnSpc>
                <a:spcPct val="100000"/>
              </a:lnSpc>
              <a:spcBef>
                <a:spcPts val="0"/>
              </a:spcBef>
              <a:buFont typeface="Arial"/>
              <a:buChar char="•"/>
            </a:pPr>
            <a:r>
              <a:rPr lang="en-US" sz="2400">
                <a:solidFill>
                  <a:srgbClr val="000000"/>
                </a:solidFill>
                <a:latin typeface="Lato"/>
                <a:ea typeface="Lato"/>
                <a:cs typeface="Lato"/>
              </a:rPr>
              <a:t>A type of mobile energy storage</a:t>
            </a:r>
          </a:p>
          <a:p>
            <a:pPr marL="457200" indent="-457200">
              <a:lnSpc>
                <a:spcPct val="100000"/>
              </a:lnSpc>
              <a:spcBef>
                <a:spcPts val="0"/>
              </a:spcBef>
              <a:buFont typeface="Arial"/>
              <a:buChar char="•"/>
            </a:pPr>
            <a:r>
              <a:rPr lang="en-US" sz="2400">
                <a:solidFill>
                  <a:srgbClr val="000000"/>
                </a:solidFill>
                <a:latin typeface="Lato"/>
                <a:ea typeface="Lato"/>
                <a:cs typeface="Lato"/>
              </a:rPr>
              <a:t>Provides alternating current to something else</a:t>
            </a:r>
          </a:p>
          <a:p>
            <a:pPr marL="457200" indent="-457200">
              <a:lnSpc>
                <a:spcPct val="100000"/>
              </a:lnSpc>
              <a:spcBef>
                <a:spcPts val="0"/>
              </a:spcBef>
              <a:buFont typeface="Arial"/>
              <a:buChar char="•"/>
            </a:pPr>
            <a:r>
              <a:rPr lang="en-US" sz="2400">
                <a:solidFill>
                  <a:srgbClr val="000000"/>
                </a:solidFill>
                <a:latin typeface="Lato"/>
                <a:ea typeface="Lato"/>
                <a:cs typeface="Lato"/>
              </a:rPr>
              <a:t>Offer backup power  in case of emergency</a:t>
            </a:r>
          </a:p>
          <a:p>
            <a:pPr>
              <a:lnSpc>
                <a:spcPct val="100000"/>
              </a:lnSpc>
              <a:spcBef>
                <a:spcPts val="0"/>
              </a:spcBef>
            </a:pPr>
            <a:endParaRPr lang="en-US" sz="2400" strike="sngStrike">
              <a:solidFill>
                <a:srgbClr val="000000"/>
              </a:solidFill>
              <a:latin typeface="Lato"/>
              <a:ea typeface="Lato"/>
              <a:cs typeface="Lato"/>
            </a:endParaRPr>
          </a:p>
          <a:p>
            <a:pPr>
              <a:lnSpc>
                <a:spcPct val="100000"/>
              </a:lnSpc>
              <a:spcBef>
                <a:spcPts val="0"/>
              </a:spcBef>
            </a:pPr>
            <a:r>
              <a:rPr lang="en-US" sz="2400">
                <a:solidFill>
                  <a:srgbClr val="000000"/>
                </a:solidFill>
                <a:latin typeface="Lato"/>
                <a:ea typeface="Lato"/>
                <a:cs typeface="Lato"/>
              </a:rPr>
              <a:t>Focusing in on critical EV operations, the most relevant strategy would be:</a:t>
            </a:r>
          </a:p>
          <a:p>
            <a:pPr>
              <a:lnSpc>
                <a:spcPct val="100000"/>
              </a:lnSpc>
              <a:spcBef>
                <a:spcPts val="0"/>
              </a:spcBef>
            </a:pPr>
            <a:endParaRPr lang="en-US" sz="2400">
              <a:solidFill>
                <a:srgbClr val="000000"/>
              </a:solidFill>
              <a:latin typeface="Lato"/>
              <a:ea typeface="Lato"/>
              <a:cs typeface="Lato"/>
            </a:endParaRPr>
          </a:p>
          <a:p>
            <a:pPr>
              <a:lnSpc>
                <a:spcPct val="100000"/>
              </a:lnSpc>
              <a:spcBef>
                <a:spcPts val="0"/>
              </a:spcBef>
            </a:pPr>
            <a:r>
              <a:rPr lang="en-US" sz="2400" b="1">
                <a:solidFill>
                  <a:srgbClr val="000000"/>
                </a:solidFill>
                <a:latin typeface="Lato"/>
                <a:ea typeface="Lato"/>
                <a:cs typeface="Lato"/>
              </a:rPr>
              <a:t>Vehicle-to-Vehicle (V2V)</a:t>
            </a:r>
            <a:endParaRPr lang="en-US" sz="2400">
              <a:solidFill>
                <a:srgbClr val="000000"/>
              </a:solidFill>
              <a:latin typeface="Lato"/>
              <a:ea typeface="Lato"/>
              <a:cs typeface="Lato"/>
            </a:endParaRPr>
          </a:p>
          <a:p>
            <a:pPr marL="914400" lvl="1" indent="-457200">
              <a:lnSpc>
                <a:spcPct val="100000"/>
              </a:lnSpc>
              <a:spcBef>
                <a:spcPts val="0"/>
              </a:spcBef>
              <a:buFont typeface="Arial,Sans-Serif"/>
              <a:buChar char="•"/>
            </a:pPr>
            <a:r>
              <a:rPr lang="en-US">
                <a:solidFill>
                  <a:srgbClr val="000000"/>
                </a:solidFill>
                <a:latin typeface="Lato"/>
                <a:ea typeface="Lato"/>
                <a:cs typeface="Lato"/>
              </a:rPr>
              <a:t>Possible with proper plug adapter and charging connector</a:t>
            </a:r>
          </a:p>
        </p:txBody>
      </p:sp>
      <p:sp>
        <p:nvSpPr>
          <p:cNvPr id="4" name="Slide Number Placeholder 3">
            <a:extLst>
              <a:ext uri="{FF2B5EF4-FFF2-40B4-BE49-F238E27FC236}">
                <a16:creationId xmlns:a16="http://schemas.microsoft.com/office/drawing/2014/main" id="{EC2BBDC1-0D45-ECEB-A363-AB99E1F12480}"/>
              </a:ext>
            </a:extLst>
          </p:cNvPr>
          <p:cNvSpPr>
            <a:spLocks noGrp="1"/>
          </p:cNvSpPr>
          <p:nvPr>
            <p:ph type="sldNum" sz="quarter" idx="15"/>
          </p:nvPr>
        </p:nvSpPr>
        <p:spPr/>
        <p:txBody>
          <a:bodyPr/>
          <a:lstStyle/>
          <a:p>
            <a:fld id="{F7B4771B-AE04-41F8-8441-EC7D184086A2}" type="slidenum">
              <a:rPr lang="en-US" smtClean="0"/>
              <a:pPr/>
              <a:t>23</a:t>
            </a:fld>
            <a:endParaRPr lang="en-US"/>
          </a:p>
        </p:txBody>
      </p:sp>
      <p:pic>
        <p:nvPicPr>
          <p:cNvPr id="9" name="Picture 8" descr="Hyundai India introduces Vehicle to Vehicle (V2V) charging facility ...">
            <a:extLst>
              <a:ext uri="{FF2B5EF4-FFF2-40B4-BE49-F238E27FC236}">
                <a16:creationId xmlns:a16="http://schemas.microsoft.com/office/drawing/2014/main" id="{625F934B-E245-1098-70FA-9E3F7021DADD}"/>
              </a:ext>
            </a:extLst>
          </p:cNvPr>
          <p:cNvPicPr>
            <a:picLocks noChangeAspect="1"/>
          </p:cNvPicPr>
          <p:nvPr/>
        </p:nvPicPr>
        <p:blipFill>
          <a:blip r:embed="rId3"/>
          <a:srcRect t="16287" r="-217" b="17191"/>
          <a:stretch/>
        </p:blipFill>
        <p:spPr>
          <a:xfrm>
            <a:off x="7326923" y="2320550"/>
            <a:ext cx="4466521" cy="2387137"/>
          </a:xfrm>
          <a:prstGeom prst="rect">
            <a:avLst/>
          </a:prstGeom>
        </p:spPr>
      </p:pic>
      <p:sp>
        <p:nvSpPr>
          <p:cNvPr id="10" name="TextBox 9">
            <a:extLst>
              <a:ext uri="{FF2B5EF4-FFF2-40B4-BE49-F238E27FC236}">
                <a16:creationId xmlns:a16="http://schemas.microsoft.com/office/drawing/2014/main" id="{788A888E-E7D4-8E82-A66E-17161F2345DE}"/>
              </a:ext>
            </a:extLst>
          </p:cNvPr>
          <p:cNvSpPr txBox="1"/>
          <p:nvPr/>
        </p:nvSpPr>
        <p:spPr>
          <a:xfrm>
            <a:off x="7408984" y="4478215"/>
            <a:ext cx="24384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Lato"/>
                <a:ea typeface="Lato"/>
                <a:cs typeface="Lato"/>
                <a:hlinkClick r:id="rId4"/>
              </a:rPr>
              <a:t>Source Autocar India</a:t>
            </a:r>
            <a:endParaRPr lang="en-US" sz="900">
              <a:latin typeface="Lato"/>
              <a:ea typeface="Lato"/>
              <a:cs typeface="Lato"/>
            </a:endParaRPr>
          </a:p>
        </p:txBody>
      </p:sp>
      <p:sp>
        <p:nvSpPr>
          <p:cNvPr id="12" name="Footer Placeholder 3">
            <a:extLst>
              <a:ext uri="{FF2B5EF4-FFF2-40B4-BE49-F238E27FC236}">
                <a16:creationId xmlns:a16="http://schemas.microsoft.com/office/drawing/2014/main" id="{444CAEE7-3385-F279-35B5-2BA61407C443}"/>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4" name="Picture 13">
            <a:extLst>
              <a:ext uri="{FF2B5EF4-FFF2-40B4-BE49-F238E27FC236}">
                <a16:creationId xmlns:a16="http://schemas.microsoft.com/office/drawing/2014/main" id="{3528A7B5-8862-3F9D-4BDC-C29FC51312B8}"/>
              </a:ext>
            </a:extLst>
          </p:cNvPr>
          <p:cNvPicPr>
            <a:picLocks noChangeAspect="1"/>
          </p:cNvPicPr>
          <p:nvPr/>
        </p:nvPicPr>
        <p:blipFill>
          <a:blip r:embed="rId5"/>
          <a:stretch>
            <a:fillRect/>
          </a:stretch>
        </p:blipFill>
        <p:spPr>
          <a:xfrm>
            <a:off x="1240305" y="6300815"/>
            <a:ext cx="841321" cy="420660"/>
          </a:xfrm>
          <a:prstGeom prst="rect">
            <a:avLst/>
          </a:prstGeom>
        </p:spPr>
      </p:pic>
      <p:pic>
        <p:nvPicPr>
          <p:cNvPr id="16" name="Picture 15">
            <a:extLst>
              <a:ext uri="{FF2B5EF4-FFF2-40B4-BE49-F238E27FC236}">
                <a16:creationId xmlns:a16="http://schemas.microsoft.com/office/drawing/2014/main" id="{2A230891-E245-D45F-B19A-E6C3054A0198}"/>
              </a:ext>
            </a:extLst>
          </p:cNvPr>
          <p:cNvPicPr>
            <a:picLocks noChangeAspect="1"/>
          </p:cNvPicPr>
          <p:nvPr/>
        </p:nvPicPr>
        <p:blipFill>
          <a:blip r:embed="rId6"/>
          <a:stretch>
            <a:fillRect/>
          </a:stretch>
        </p:blipFill>
        <p:spPr>
          <a:xfrm>
            <a:off x="838200" y="6299399"/>
            <a:ext cx="390178" cy="426757"/>
          </a:xfrm>
          <a:prstGeom prst="rect">
            <a:avLst/>
          </a:prstGeom>
        </p:spPr>
      </p:pic>
    </p:spTree>
    <p:extLst>
      <p:ext uri="{BB962C8B-B14F-4D97-AF65-F5344CB8AC3E}">
        <p14:creationId xmlns:p14="http://schemas.microsoft.com/office/powerpoint/2010/main" val="192487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3106-EFF0-4520-B305-A9C4889E2007}"/>
              </a:ext>
            </a:extLst>
          </p:cNvPr>
          <p:cNvSpPr>
            <a:spLocks noGrp="1"/>
          </p:cNvSpPr>
          <p:nvPr>
            <p:ph type="title"/>
          </p:nvPr>
        </p:nvSpPr>
        <p:spPr>
          <a:xfrm>
            <a:off x="303372" y="100642"/>
            <a:ext cx="10515600" cy="1325563"/>
          </a:xfrm>
        </p:spPr>
        <p:txBody>
          <a:bodyPr>
            <a:normAutofit/>
          </a:bodyPr>
          <a:lstStyle/>
          <a:p>
            <a:r>
              <a:rPr lang="en-US">
                <a:solidFill>
                  <a:schemeClr val="tx2">
                    <a:lumMod val="90000"/>
                    <a:lumOff val="10000"/>
                  </a:schemeClr>
                </a:solidFill>
                <a:latin typeface="Lato"/>
                <a:ea typeface="Lato"/>
                <a:cs typeface="Lato"/>
              </a:rPr>
              <a:t>Microgrids</a:t>
            </a:r>
          </a:p>
        </p:txBody>
      </p:sp>
      <p:sp>
        <p:nvSpPr>
          <p:cNvPr id="5" name="Slide Number Placeholder 4">
            <a:extLst>
              <a:ext uri="{FF2B5EF4-FFF2-40B4-BE49-F238E27FC236}">
                <a16:creationId xmlns:a16="http://schemas.microsoft.com/office/drawing/2014/main" id="{8553C9DE-DAAF-4EB8-B719-E01DA0F9B87C}"/>
              </a:ext>
            </a:extLst>
          </p:cNvPr>
          <p:cNvSpPr>
            <a:spLocks noGrp="1"/>
          </p:cNvSpPr>
          <p:nvPr>
            <p:ph type="sldNum" sz="quarter" idx="11"/>
          </p:nvPr>
        </p:nvSpPr>
        <p:spPr/>
        <p:txBody>
          <a:bodyPr/>
          <a:lstStyle/>
          <a:p>
            <a:fld id="{35E33884-4D56-43DE-8C3B-45475C2919D2}" type="slidenum">
              <a:rPr lang="en-US" dirty="0" smtClean="0"/>
              <a:t>24</a:t>
            </a:fld>
            <a:endParaRPr lang="en-US"/>
          </a:p>
        </p:txBody>
      </p:sp>
      <p:sp>
        <p:nvSpPr>
          <p:cNvPr id="3" name="Content Placeholder 2">
            <a:extLst>
              <a:ext uri="{FF2B5EF4-FFF2-40B4-BE49-F238E27FC236}">
                <a16:creationId xmlns:a16="http://schemas.microsoft.com/office/drawing/2014/main" id="{D541B1F6-781A-4A81-A44C-54CE4143C76A}"/>
              </a:ext>
            </a:extLst>
          </p:cNvPr>
          <p:cNvSpPr>
            <a:spLocks noGrp="1"/>
          </p:cNvSpPr>
          <p:nvPr>
            <p:ph sz="quarter" idx="12"/>
          </p:nvPr>
        </p:nvSpPr>
        <p:spPr>
          <a:prstGeom prst="rect">
            <a:avLst/>
          </a:prstGeom>
          <a:noFill/>
          <a:ln w="28575">
            <a:no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marL="0" indent="0" fontAlgn="base">
              <a:buNone/>
            </a:pPr>
            <a:endParaRPr lang="en-US" sz="3200">
              <a:solidFill>
                <a:srgbClr val="002060"/>
              </a:solidFill>
              <a:ea typeface="Calibri"/>
              <a:cs typeface="Calibri"/>
            </a:endParaRPr>
          </a:p>
          <a:p>
            <a:pPr algn="l" rtl="0" fontAlgn="base"/>
            <a:endParaRPr lang="en-US" b="0" i="0">
              <a:solidFill>
                <a:srgbClr val="002060"/>
              </a:solidFill>
              <a:effectLst/>
              <a:latin typeface="Calibri"/>
              <a:ea typeface="Calibri"/>
              <a:cs typeface="Calibri"/>
            </a:endParaRPr>
          </a:p>
        </p:txBody>
      </p:sp>
      <p:sp>
        <p:nvSpPr>
          <p:cNvPr id="7" name="TextBox 6">
            <a:extLst>
              <a:ext uri="{FF2B5EF4-FFF2-40B4-BE49-F238E27FC236}">
                <a16:creationId xmlns:a16="http://schemas.microsoft.com/office/drawing/2014/main" id="{AC1875C1-4B20-B426-2421-1486DF730F50}"/>
              </a:ext>
            </a:extLst>
          </p:cNvPr>
          <p:cNvSpPr txBox="1"/>
          <p:nvPr/>
        </p:nvSpPr>
        <p:spPr>
          <a:xfrm>
            <a:off x="507936" y="1421909"/>
            <a:ext cx="5832479" cy="4918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i="1">
                <a:solidFill>
                  <a:srgbClr val="000000"/>
                </a:solidFill>
                <a:latin typeface="Lato"/>
                <a:ea typeface="Lato"/>
                <a:cs typeface="Lato"/>
              </a:rPr>
              <a:t>A combination of distributed energy resources (DERs) and electrical loads working as one unit</a:t>
            </a:r>
          </a:p>
          <a:p>
            <a:pPr marL="342900" indent="-342900" rtl="0">
              <a:buFont typeface="Arial" panose="020B0604020202020204" pitchFamily="34" charset="0"/>
              <a:buChar char="•"/>
            </a:pPr>
            <a:endParaRPr lang="en-US" sz="2200">
              <a:solidFill>
                <a:srgbClr val="000000"/>
              </a:solidFill>
              <a:latin typeface="Lato"/>
              <a:ea typeface="Lato"/>
              <a:cs typeface="Lato"/>
            </a:endParaRPr>
          </a:p>
          <a:p>
            <a:pPr rtl="0"/>
            <a:r>
              <a:rPr lang="en-US" sz="2200">
                <a:solidFill>
                  <a:srgbClr val="000000"/>
                </a:solidFill>
                <a:latin typeface="Lato"/>
                <a:ea typeface="+mn-lt"/>
                <a:cs typeface="+mn-lt"/>
              </a:rPr>
              <a:t>Can operate connected to the grid or off-grid  (“island” mode)</a:t>
            </a:r>
          </a:p>
          <a:p>
            <a:endParaRPr lang="en-US" sz="2200">
              <a:solidFill>
                <a:srgbClr val="000000"/>
              </a:solidFill>
              <a:latin typeface="Lato"/>
              <a:ea typeface="+mn-lt"/>
              <a:cs typeface="+mn-lt"/>
            </a:endParaRPr>
          </a:p>
          <a:p>
            <a:r>
              <a:rPr lang="en-US" sz="2200">
                <a:solidFill>
                  <a:srgbClr val="000000"/>
                </a:solidFill>
                <a:latin typeface="Lato"/>
                <a:ea typeface="+mn-lt"/>
                <a:cs typeface="+mn-lt"/>
              </a:rPr>
              <a:t>Increased power transmission efficiency due to closer proximity to users</a:t>
            </a:r>
            <a:endParaRPr lang="en-US"/>
          </a:p>
          <a:p>
            <a:endParaRPr lang="en-US" sz="2200">
              <a:solidFill>
                <a:srgbClr val="000000"/>
              </a:solidFill>
              <a:latin typeface="Lato"/>
              <a:ea typeface="+mn-lt"/>
              <a:cs typeface="+mn-lt"/>
            </a:endParaRPr>
          </a:p>
          <a:p>
            <a:pPr>
              <a:buFont typeface="Arial" panose="020B0604020202020204" pitchFamily="34" charset="0"/>
            </a:pPr>
            <a:r>
              <a:rPr lang="en-US" sz="2200">
                <a:solidFill>
                  <a:srgbClr val="000000"/>
                </a:solidFill>
                <a:latin typeface="Lato"/>
                <a:ea typeface="+mn-lt"/>
                <a:cs typeface="+mn-lt"/>
              </a:rPr>
              <a:t>Reduces peak demand pressures enhancing overall energy security</a:t>
            </a:r>
            <a:endParaRPr lang="en-US" sz="2200">
              <a:latin typeface="Lato"/>
            </a:endParaRPr>
          </a:p>
          <a:p>
            <a:pPr>
              <a:buFont typeface="Arial" panose="020B0604020202020204" pitchFamily="34" charset="0"/>
            </a:pPr>
            <a:endParaRPr lang="en-US" sz="2200">
              <a:solidFill>
                <a:srgbClr val="000000"/>
              </a:solidFill>
              <a:latin typeface="Lato"/>
              <a:ea typeface="+mn-lt"/>
              <a:cs typeface="+mn-lt"/>
            </a:endParaRPr>
          </a:p>
          <a:p>
            <a:pPr>
              <a:buFont typeface="Arial" panose="020B0604020202020204" pitchFamily="34" charset="0"/>
            </a:pPr>
            <a:r>
              <a:rPr lang="en-US" sz="2200">
                <a:solidFill>
                  <a:srgbClr val="000000"/>
                </a:solidFill>
                <a:latin typeface="Lato"/>
                <a:ea typeface="+mn-lt"/>
                <a:cs typeface="+mn-lt"/>
              </a:rPr>
              <a:t>Can include more renewable energy sources than the macro-grid; Scalable</a:t>
            </a:r>
          </a:p>
        </p:txBody>
      </p:sp>
      <p:pic>
        <p:nvPicPr>
          <p:cNvPr id="1026" name="Picture 2" descr="A graphic depicting a centralized microgrid control scheme.">
            <a:extLst>
              <a:ext uri="{FF2B5EF4-FFF2-40B4-BE49-F238E27FC236}">
                <a16:creationId xmlns:a16="http://schemas.microsoft.com/office/drawing/2014/main" id="{566B0E4D-8E24-D27D-6538-D17099A99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14" y="1711918"/>
            <a:ext cx="5662132" cy="375330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EBA29F03-6A19-B4C5-18EC-7D1FD2F00644}"/>
              </a:ext>
            </a:extLst>
          </p:cNvPr>
          <p:cNvSpPr txBox="1">
            <a:spLocks/>
          </p:cNvSpPr>
          <p:nvPr/>
        </p:nvSpPr>
        <p:spPr>
          <a:xfrm>
            <a:off x="6323525" y="5092789"/>
            <a:ext cx="367239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Source: </a:t>
            </a:r>
            <a:r>
              <a:rPr lang="en-US">
                <a:hlinkClick r:id="rId4"/>
              </a:rPr>
              <a:t>NREL</a:t>
            </a:r>
            <a:endParaRPr lang="en-US"/>
          </a:p>
        </p:txBody>
      </p:sp>
      <p:sp>
        <p:nvSpPr>
          <p:cNvPr id="10" name="Footer Placeholder 3">
            <a:extLst>
              <a:ext uri="{FF2B5EF4-FFF2-40B4-BE49-F238E27FC236}">
                <a16:creationId xmlns:a16="http://schemas.microsoft.com/office/drawing/2014/main" id="{87CEDCD9-318C-245A-4874-B35FC86AD29B}"/>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2" name="Picture 11">
            <a:extLst>
              <a:ext uri="{FF2B5EF4-FFF2-40B4-BE49-F238E27FC236}">
                <a16:creationId xmlns:a16="http://schemas.microsoft.com/office/drawing/2014/main" id="{857E18F1-FCA6-02C0-06EC-323EF048641B}"/>
              </a:ext>
            </a:extLst>
          </p:cNvPr>
          <p:cNvPicPr>
            <a:picLocks noChangeAspect="1"/>
          </p:cNvPicPr>
          <p:nvPr/>
        </p:nvPicPr>
        <p:blipFill>
          <a:blip r:embed="rId5"/>
          <a:stretch>
            <a:fillRect/>
          </a:stretch>
        </p:blipFill>
        <p:spPr>
          <a:xfrm>
            <a:off x="1240305" y="6300815"/>
            <a:ext cx="841321" cy="420660"/>
          </a:xfrm>
          <a:prstGeom prst="rect">
            <a:avLst/>
          </a:prstGeom>
        </p:spPr>
      </p:pic>
      <p:pic>
        <p:nvPicPr>
          <p:cNvPr id="14" name="Picture 13">
            <a:extLst>
              <a:ext uri="{FF2B5EF4-FFF2-40B4-BE49-F238E27FC236}">
                <a16:creationId xmlns:a16="http://schemas.microsoft.com/office/drawing/2014/main" id="{EFBAC3B0-65FA-2E26-C1DC-2312B4CBBBBE}"/>
              </a:ext>
            </a:extLst>
          </p:cNvPr>
          <p:cNvPicPr>
            <a:picLocks noChangeAspect="1"/>
          </p:cNvPicPr>
          <p:nvPr/>
        </p:nvPicPr>
        <p:blipFill>
          <a:blip r:embed="rId6"/>
          <a:stretch>
            <a:fillRect/>
          </a:stretch>
        </p:blipFill>
        <p:spPr>
          <a:xfrm>
            <a:off x="838200" y="6299399"/>
            <a:ext cx="390178" cy="426757"/>
          </a:xfrm>
          <a:prstGeom prst="rect">
            <a:avLst/>
          </a:prstGeom>
        </p:spPr>
      </p:pic>
    </p:spTree>
    <p:extLst>
      <p:ext uri="{BB962C8B-B14F-4D97-AF65-F5344CB8AC3E}">
        <p14:creationId xmlns:p14="http://schemas.microsoft.com/office/powerpoint/2010/main" val="359767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EF61-AEF0-45CE-0143-D7ABBE8E3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A2A21-773C-AF8C-48CD-CEA4D2BD36B8}"/>
              </a:ext>
            </a:extLst>
          </p:cNvPr>
          <p:cNvSpPr>
            <a:spLocks noGrp="1"/>
          </p:cNvSpPr>
          <p:nvPr>
            <p:ph type="title"/>
          </p:nvPr>
        </p:nvSpPr>
        <p:spPr>
          <a:xfrm>
            <a:off x="553830" y="451327"/>
            <a:ext cx="10515600" cy="682625"/>
          </a:xfrm>
        </p:spPr>
        <p:txBody>
          <a:bodyPr anchor="ctr">
            <a:normAutofit/>
          </a:bodyPr>
          <a:lstStyle/>
          <a:p>
            <a:r>
              <a:rPr lang="en-US" sz="4100">
                <a:solidFill>
                  <a:schemeClr val="tx2">
                    <a:lumMod val="90000"/>
                    <a:lumOff val="10000"/>
                  </a:schemeClr>
                </a:solidFill>
                <a:latin typeface="Lato"/>
                <a:ea typeface="Lato"/>
                <a:cs typeface="Lato"/>
              </a:rPr>
              <a:t>Discussion</a:t>
            </a:r>
            <a:endParaRPr lang="en-US">
              <a:solidFill>
                <a:schemeClr val="tx2">
                  <a:lumMod val="90000"/>
                  <a:lumOff val="10000"/>
                </a:schemeClr>
              </a:solidFill>
            </a:endParaRPr>
          </a:p>
        </p:txBody>
      </p:sp>
      <p:sp>
        <p:nvSpPr>
          <p:cNvPr id="5" name="Content Placeholder 4">
            <a:extLst>
              <a:ext uri="{FF2B5EF4-FFF2-40B4-BE49-F238E27FC236}">
                <a16:creationId xmlns:a16="http://schemas.microsoft.com/office/drawing/2014/main" id="{145883CC-B7B7-D93E-DC12-FE876A1F0819}"/>
              </a:ext>
            </a:extLst>
          </p:cNvPr>
          <p:cNvSpPr>
            <a:spLocks noGrp="1"/>
          </p:cNvSpPr>
          <p:nvPr>
            <p:ph idx="1"/>
          </p:nvPr>
        </p:nvSpPr>
        <p:spPr>
          <a:xfrm>
            <a:off x="354157" y="974980"/>
            <a:ext cx="7861452" cy="5167368"/>
          </a:xfrm>
        </p:spPr>
        <p:txBody>
          <a:bodyPr vert="horz" lIns="91440" tIns="45720" rIns="91440" bIns="45720" rtlCol="0" anchor="t">
            <a:normAutofit/>
          </a:bodyPr>
          <a:lstStyle/>
          <a:p>
            <a:pPr marL="342900" indent="-342900">
              <a:lnSpc>
                <a:spcPct val="100000"/>
              </a:lnSpc>
              <a:spcBef>
                <a:spcPts val="0"/>
              </a:spcBef>
              <a:buFont typeface="Arial,Sans-Serif"/>
              <a:buChar char="•"/>
            </a:pPr>
            <a:endParaRPr lang="en-US" sz="3300">
              <a:solidFill>
                <a:srgbClr val="000000"/>
              </a:solidFill>
            </a:endParaRPr>
          </a:p>
          <a:p>
            <a:pPr>
              <a:lnSpc>
                <a:spcPct val="100000"/>
              </a:lnSpc>
              <a:spcBef>
                <a:spcPts val="0"/>
              </a:spcBef>
            </a:pPr>
            <a:endParaRPr lang="en-US" sz="2400">
              <a:solidFill>
                <a:srgbClr val="000000"/>
              </a:solidFill>
              <a:latin typeface="Lato"/>
              <a:ea typeface="Lato"/>
              <a:cs typeface="Lato"/>
            </a:endParaRPr>
          </a:p>
          <a:p>
            <a:endParaRPr lang="en-US" sz="2000" b="1">
              <a:solidFill>
                <a:srgbClr val="000000"/>
              </a:solidFill>
            </a:endParaRPr>
          </a:p>
        </p:txBody>
      </p:sp>
      <p:sp>
        <p:nvSpPr>
          <p:cNvPr id="4" name="Slide Number Placeholder 3">
            <a:extLst>
              <a:ext uri="{FF2B5EF4-FFF2-40B4-BE49-F238E27FC236}">
                <a16:creationId xmlns:a16="http://schemas.microsoft.com/office/drawing/2014/main" id="{CC887CF9-47CD-B8CF-34B5-BB9713673C8A}"/>
              </a:ext>
            </a:extLst>
          </p:cNvPr>
          <p:cNvSpPr>
            <a:spLocks noGrp="1"/>
          </p:cNvSpPr>
          <p:nvPr>
            <p:ph type="sldNum" sz="quarter" idx="15"/>
          </p:nvPr>
        </p:nvSpPr>
        <p:spPr/>
        <p:txBody>
          <a:bodyPr anchor="ctr">
            <a:normAutofit/>
          </a:bodyPr>
          <a:lstStyle/>
          <a:p>
            <a:pPr>
              <a:spcAft>
                <a:spcPts val="600"/>
              </a:spcAft>
            </a:pPr>
            <a:fld id="{F7B4771B-AE04-41F8-8441-EC7D184086A2}" type="slidenum">
              <a:rPr lang="en-US" smtClean="0"/>
              <a:pPr>
                <a:spcAft>
                  <a:spcPts val="600"/>
                </a:spcAft>
              </a:pPr>
              <a:t>25</a:t>
            </a:fld>
            <a:endParaRPr lang="en-US"/>
          </a:p>
        </p:txBody>
      </p:sp>
      <p:pic>
        <p:nvPicPr>
          <p:cNvPr id="3" name="Picture 2">
            <a:extLst>
              <a:ext uri="{FF2B5EF4-FFF2-40B4-BE49-F238E27FC236}">
                <a16:creationId xmlns:a16="http://schemas.microsoft.com/office/drawing/2014/main" id="{A1EFE1D9-851F-F7F6-7895-D0A5669967B3}"/>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6" name="Picture 5">
            <a:extLst>
              <a:ext uri="{FF2B5EF4-FFF2-40B4-BE49-F238E27FC236}">
                <a16:creationId xmlns:a16="http://schemas.microsoft.com/office/drawing/2014/main" id="{10E36253-5C5F-EFB8-A6B4-14CD2CEBB175}"/>
              </a:ext>
            </a:extLst>
          </p:cNvPr>
          <p:cNvPicPr>
            <a:picLocks noChangeAspect="1"/>
          </p:cNvPicPr>
          <p:nvPr/>
        </p:nvPicPr>
        <p:blipFill>
          <a:blip r:embed="rId4"/>
          <a:stretch>
            <a:fillRect/>
          </a:stretch>
        </p:blipFill>
        <p:spPr>
          <a:xfrm>
            <a:off x="359599" y="6312504"/>
            <a:ext cx="390178" cy="426757"/>
          </a:xfrm>
          <a:prstGeom prst="rect">
            <a:avLst/>
          </a:prstGeom>
        </p:spPr>
      </p:pic>
      <p:sp>
        <p:nvSpPr>
          <p:cNvPr id="7" name="Footer Placeholder 3">
            <a:extLst>
              <a:ext uri="{FF2B5EF4-FFF2-40B4-BE49-F238E27FC236}">
                <a16:creationId xmlns:a16="http://schemas.microsoft.com/office/drawing/2014/main" id="{1AB4AA6D-DC06-0149-3A52-24E12DF2EB67}"/>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9" name="Content Placeholder 4">
            <a:extLst>
              <a:ext uri="{FF2B5EF4-FFF2-40B4-BE49-F238E27FC236}">
                <a16:creationId xmlns:a16="http://schemas.microsoft.com/office/drawing/2014/main" id="{C70C8DFD-041A-EA01-BF42-6F994B5B1B8C}"/>
              </a:ext>
            </a:extLst>
          </p:cNvPr>
          <p:cNvSpPr txBox="1">
            <a:spLocks/>
          </p:cNvSpPr>
          <p:nvPr/>
        </p:nvSpPr>
        <p:spPr>
          <a:xfrm>
            <a:off x="442504" y="974980"/>
            <a:ext cx="7684757" cy="51673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har char="•"/>
            </a:pPr>
            <a:endParaRPr lang="en-US" sz="3300">
              <a:solidFill>
                <a:srgbClr val="FF0000"/>
              </a:solidFill>
              <a:latin typeface="Lato"/>
              <a:ea typeface="Lato"/>
              <a:cs typeface="Lato"/>
            </a:endParaRPr>
          </a:p>
          <a:p>
            <a:pPr marL="342900" indent="-342900">
              <a:lnSpc>
                <a:spcPct val="100000"/>
              </a:lnSpc>
              <a:spcBef>
                <a:spcPts val="0"/>
              </a:spcBef>
              <a:buFont typeface="Arial"/>
              <a:buChar char="•"/>
            </a:pPr>
            <a:r>
              <a:rPr lang="en-US" sz="3300">
                <a:solidFill>
                  <a:srgbClr val="000000"/>
                </a:solidFill>
                <a:latin typeface="Lato"/>
                <a:ea typeface="Lato"/>
                <a:cs typeface="Lato"/>
              </a:rPr>
              <a:t>What resilient technologies or strategies are you interested in? Do you have experience you would like to share?</a:t>
            </a:r>
          </a:p>
          <a:p>
            <a:pPr marL="342900" indent="-342900">
              <a:lnSpc>
                <a:spcPct val="100000"/>
              </a:lnSpc>
              <a:spcBef>
                <a:spcPts val="0"/>
              </a:spcBef>
              <a:buFont typeface="Arial"/>
              <a:buChar char="•"/>
            </a:pPr>
            <a:r>
              <a:rPr lang="en-US" sz="3300">
                <a:solidFill>
                  <a:srgbClr val="000000"/>
                </a:solidFill>
                <a:latin typeface="Lato"/>
                <a:ea typeface="Lato"/>
                <a:cs typeface="Lato"/>
              </a:rPr>
              <a:t>Any you are not interested in or don't find suitable for the region or your organization?</a:t>
            </a:r>
          </a:p>
          <a:p>
            <a:pPr marL="342900" indent="-342900">
              <a:lnSpc>
                <a:spcPct val="100000"/>
              </a:lnSpc>
              <a:spcBef>
                <a:spcPts val="0"/>
              </a:spcBef>
              <a:buFont typeface="Arial"/>
              <a:buChar char="•"/>
            </a:pPr>
            <a:endParaRPr lang="en-US" sz="3300">
              <a:solidFill>
                <a:srgbClr val="000000"/>
              </a:solidFill>
            </a:endParaRPr>
          </a:p>
          <a:p>
            <a:pPr>
              <a:lnSpc>
                <a:spcPct val="100000"/>
              </a:lnSpc>
              <a:spcBef>
                <a:spcPts val="0"/>
              </a:spcBef>
            </a:pPr>
            <a:endParaRPr lang="en-US" sz="2400">
              <a:solidFill>
                <a:srgbClr val="000000"/>
              </a:solidFill>
            </a:endParaRPr>
          </a:p>
          <a:p>
            <a:endParaRPr lang="en-US" sz="2000" b="1">
              <a:solidFill>
                <a:srgbClr val="000000"/>
              </a:solidFill>
            </a:endParaRPr>
          </a:p>
        </p:txBody>
      </p:sp>
    </p:spTree>
    <p:extLst>
      <p:ext uri="{BB962C8B-B14F-4D97-AF65-F5344CB8AC3E}">
        <p14:creationId xmlns:p14="http://schemas.microsoft.com/office/powerpoint/2010/main" val="279810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A812-247D-811C-A592-C81F1F1707D5}"/>
            </a:ext>
          </a:extLst>
        </p:cNvPr>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A8E56D95-86CE-9371-5636-CC49DCC598B4}"/>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980C0F11-BC8F-AB57-7B3E-E00754941EA4}"/>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BD01439C-9BE7-9E45-E38E-3A1419FB14CB}"/>
              </a:ext>
            </a:extLst>
          </p:cNvPr>
          <p:cNvSpPr>
            <a:spLocks noGrp="1"/>
          </p:cNvSpPr>
          <p:nvPr>
            <p:ph type="title"/>
          </p:nvPr>
        </p:nvSpPr>
        <p:spPr/>
        <p:txBody>
          <a:bodyPr>
            <a:normAutofit/>
          </a:bodyPr>
          <a:lstStyle/>
          <a:p>
            <a:r>
              <a:rPr lang="en-US" sz="4400">
                <a:solidFill>
                  <a:srgbClr val="04486B"/>
                </a:solidFill>
                <a:latin typeface="Lato Bold"/>
                <a:ea typeface="Lato Bold"/>
                <a:cs typeface="Lato Bold"/>
              </a:rPr>
              <a:t>Gap Analysis and SWOT Analysis </a:t>
            </a:r>
            <a:endParaRPr lang="en-US" sz="4400">
              <a:solidFill>
                <a:srgbClr val="04486B"/>
              </a:solidFill>
              <a:ea typeface="Lato Bold"/>
              <a:cs typeface="Lato Bold"/>
            </a:endParaRPr>
          </a:p>
        </p:txBody>
      </p:sp>
      <p:sp>
        <p:nvSpPr>
          <p:cNvPr id="4" name="Footer Placeholder 6">
            <a:extLst>
              <a:ext uri="{FF2B5EF4-FFF2-40B4-BE49-F238E27FC236}">
                <a16:creationId xmlns:a16="http://schemas.microsoft.com/office/drawing/2014/main" id="{8519200E-AAF8-5BB4-6772-391F0E1BCD44}"/>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172918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3106-EFF0-4520-B305-A9C4889E2007}"/>
              </a:ext>
            </a:extLst>
          </p:cNvPr>
          <p:cNvSpPr>
            <a:spLocks noGrp="1"/>
          </p:cNvSpPr>
          <p:nvPr>
            <p:ph type="title"/>
          </p:nvPr>
        </p:nvSpPr>
        <p:spPr>
          <a:xfrm>
            <a:off x="5830957" y="0"/>
            <a:ext cx="6025123" cy="1461800"/>
          </a:xfrm>
        </p:spPr>
        <p:txBody>
          <a:bodyPr>
            <a:normAutofit/>
          </a:bodyPr>
          <a:lstStyle/>
          <a:p>
            <a:r>
              <a:rPr lang="en-US" sz="4000">
                <a:solidFill>
                  <a:srgbClr val="002060"/>
                </a:solidFill>
                <a:latin typeface="Lato"/>
                <a:ea typeface="Lato"/>
                <a:cs typeface="Lato"/>
              </a:rPr>
              <a:t>GAP and SWOT Analyses</a:t>
            </a:r>
          </a:p>
        </p:txBody>
      </p:sp>
      <p:sp>
        <p:nvSpPr>
          <p:cNvPr id="3" name="Content Placeholder 2">
            <a:extLst>
              <a:ext uri="{FF2B5EF4-FFF2-40B4-BE49-F238E27FC236}">
                <a16:creationId xmlns:a16="http://schemas.microsoft.com/office/drawing/2014/main" id="{D541B1F6-781A-4A81-A44C-54CE4143C76A}"/>
              </a:ext>
            </a:extLst>
          </p:cNvPr>
          <p:cNvSpPr>
            <a:spLocks noGrp="1"/>
          </p:cNvSpPr>
          <p:nvPr>
            <p:ph sz="half" idx="1"/>
          </p:nvPr>
        </p:nvSpPr>
        <p:spPr>
          <a:prstGeom prst="rect">
            <a:avLst/>
          </a:prstGeom>
          <a:noFill/>
          <a:ln w="28575">
            <a:no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marL="0" indent="0" fontAlgn="base">
              <a:buNone/>
            </a:pPr>
            <a:endParaRPr lang="en-US" sz="3200">
              <a:solidFill>
                <a:srgbClr val="000000"/>
              </a:solidFill>
              <a:ea typeface="Calibri"/>
              <a:cs typeface="Calibri"/>
            </a:endParaRPr>
          </a:p>
          <a:p>
            <a:pPr algn="l" rtl="0" fontAlgn="base"/>
            <a:endParaRPr lang="en-US" b="0" i="0">
              <a:solidFill>
                <a:srgbClr val="000000"/>
              </a:solidFill>
              <a:effectLst/>
              <a:latin typeface="Calibri"/>
              <a:ea typeface="Calibri"/>
              <a:cs typeface="Calibri"/>
            </a:endParaRPr>
          </a:p>
        </p:txBody>
      </p:sp>
      <p:sp>
        <p:nvSpPr>
          <p:cNvPr id="5" name="Slide Number Placeholder 4">
            <a:extLst>
              <a:ext uri="{FF2B5EF4-FFF2-40B4-BE49-F238E27FC236}">
                <a16:creationId xmlns:a16="http://schemas.microsoft.com/office/drawing/2014/main" id="{8553C9DE-DAAF-4EB8-B719-E01DA0F9B87C}"/>
              </a:ext>
            </a:extLst>
          </p:cNvPr>
          <p:cNvSpPr>
            <a:spLocks noGrp="1"/>
          </p:cNvSpPr>
          <p:nvPr>
            <p:ph type="sldNum" sz="quarter" idx="12"/>
          </p:nvPr>
        </p:nvSpPr>
        <p:spPr/>
        <p:txBody>
          <a:bodyPr/>
          <a:lstStyle/>
          <a:p>
            <a:fld id="{35E33884-4D56-43DE-8C3B-45475C2919D2}" type="slidenum">
              <a:rPr lang="en-US" dirty="0" smtClean="0">
                <a:solidFill>
                  <a:srgbClr val="000000"/>
                </a:solidFill>
              </a:rPr>
              <a:t>27</a:t>
            </a:fld>
            <a:endParaRPr lang="en-US">
              <a:solidFill>
                <a:srgbClr val="000000"/>
              </a:solidFill>
            </a:endParaRPr>
          </a:p>
        </p:txBody>
      </p:sp>
      <p:pic>
        <p:nvPicPr>
          <p:cNvPr id="13" name="Picture 12">
            <a:extLst>
              <a:ext uri="{FF2B5EF4-FFF2-40B4-BE49-F238E27FC236}">
                <a16:creationId xmlns:a16="http://schemas.microsoft.com/office/drawing/2014/main" id="{1E8B5D95-2584-2B6F-02DD-E637171C2B21}"/>
              </a:ext>
            </a:extLst>
          </p:cNvPr>
          <p:cNvPicPr>
            <a:picLocks noChangeAspect="1"/>
          </p:cNvPicPr>
          <p:nvPr/>
        </p:nvPicPr>
        <p:blipFill>
          <a:blip r:embed="rId3"/>
          <a:stretch>
            <a:fillRect/>
          </a:stretch>
        </p:blipFill>
        <p:spPr>
          <a:xfrm>
            <a:off x="6589015" y="6356807"/>
            <a:ext cx="841321" cy="420660"/>
          </a:xfrm>
          <a:prstGeom prst="rect">
            <a:avLst/>
          </a:prstGeom>
        </p:spPr>
      </p:pic>
      <p:pic>
        <p:nvPicPr>
          <p:cNvPr id="14" name="Picture 13">
            <a:extLst>
              <a:ext uri="{FF2B5EF4-FFF2-40B4-BE49-F238E27FC236}">
                <a16:creationId xmlns:a16="http://schemas.microsoft.com/office/drawing/2014/main" id="{0BBFC205-8CAC-62AD-F5D0-5C9C6B76861E}"/>
              </a:ext>
            </a:extLst>
          </p:cNvPr>
          <p:cNvPicPr>
            <a:picLocks noChangeAspect="1"/>
          </p:cNvPicPr>
          <p:nvPr/>
        </p:nvPicPr>
        <p:blipFill>
          <a:blip r:embed="rId4"/>
          <a:stretch>
            <a:fillRect/>
          </a:stretch>
        </p:blipFill>
        <p:spPr>
          <a:xfrm>
            <a:off x="6278717" y="6327848"/>
            <a:ext cx="390178" cy="426757"/>
          </a:xfrm>
          <a:prstGeom prst="rect">
            <a:avLst/>
          </a:prstGeom>
        </p:spPr>
      </p:pic>
      <p:sp>
        <p:nvSpPr>
          <p:cNvPr id="9" name="TextBox 6">
            <a:extLst>
              <a:ext uri="{FF2B5EF4-FFF2-40B4-BE49-F238E27FC236}">
                <a16:creationId xmlns:a16="http://schemas.microsoft.com/office/drawing/2014/main" id="{0E691321-1326-2516-0414-5D3BF7B15750}"/>
              </a:ext>
            </a:extLst>
          </p:cNvPr>
          <p:cNvSpPr txBox="1"/>
          <p:nvPr/>
        </p:nvSpPr>
        <p:spPr>
          <a:xfrm>
            <a:off x="5835177" y="1282251"/>
            <a:ext cx="6025123" cy="50167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00"/>
                </a:solidFill>
                <a:latin typeface="Lato"/>
                <a:ea typeface="Lato"/>
                <a:cs typeface="Lato"/>
              </a:rPr>
              <a:t>SWOT Analysis</a:t>
            </a:r>
            <a:endParaRPr lang="en-US" b="1">
              <a:solidFill>
                <a:srgbClr val="000000"/>
              </a:solidFill>
              <a:latin typeface="Aptos" panose="020B0004020202020204"/>
              <a:ea typeface="Lato"/>
              <a:cs typeface="Lato"/>
            </a:endParaRPr>
          </a:p>
          <a:p>
            <a:pPr marL="342900" indent="-342900">
              <a:buFont typeface="Arial"/>
              <a:buChar char="•"/>
            </a:pPr>
            <a:r>
              <a:rPr lang="en-US" sz="2000">
                <a:latin typeface="Lato"/>
              </a:rPr>
              <a:t>Measure current ability of region to maintain critical operations during grid failure</a:t>
            </a:r>
            <a:endParaRPr lang="en-US" sz="2000">
              <a:latin typeface="Lato"/>
              <a:ea typeface="Lato"/>
              <a:cs typeface="Lato"/>
            </a:endParaRPr>
          </a:p>
          <a:p>
            <a:pPr marL="800100" lvl="1" indent="-342900">
              <a:buFont typeface="Courier New" panose="02070309020205020404" pitchFamily="49" charset="0"/>
              <a:buChar char="o"/>
            </a:pPr>
            <a:r>
              <a:rPr lang="en-US" sz="2000" b="1" u="sng">
                <a:latin typeface="Lato"/>
              </a:rPr>
              <a:t>S</a:t>
            </a:r>
            <a:r>
              <a:rPr lang="en-US" sz="2000" u="sng">
                <a:latin typeface="Lato"/>
              </a:rPr>
              <a:t>trengths</a:t>
            </a:r>
            <a:r>
              <a:rPr lang="en-US" sz="2000">
                <a:latin typeface="Lato"/>
              </a:rPr>
              <a:t>- What assets do we currently have to support our resiliency?</a:t>
            </a:r>
            <a:endParaRPr lang="en-US" sz="2000">
              <a:latin typeface="Lato"/>
              <a:ea typeface="Lato"/>
              <a:cs typeface="Lato"/>
            </a:endParaRPr>
          </a:p>
          <a:p>
            <a:pPr marL="800100" lvl="1" indent="-342900">
              <a:buFont typeface="Courier New" panose="02070309020205020404" pitchFamily="49" charset="0"/>
              <a:buChar char="o"/>
            </a:pPr>
            <a:r>
              <a:rPr lang="en-US" sz="2000" b="1" u="sng">
                <a:latin typeface="Lato"/>
              </a:rPr>
              <a:t>W</a:t>
            </a:r>
            <a:r>
              <a:rPr lang="en-US" sz="2000" u="sng">
                <a:latin typeface="Lato"/>
              </a:rPr>
              <a:t>eaknesses</a:t>
            </a:r>
            <a:r>
              <a:rPr lang="en-US" sz="2000">
                <a:latin typeface="Lato"/>
              </a:rPr>
              <a:t>- Where are current risks?</a:t>
            </a:r>
            <a:endParaRPr lang="en-US" sz="2000">
              <a:latin typeface="Lato"/>
              <a:ea typeface="Lato"/>
              <a:cs typeface="Lato"/>
            </a:endParaRPr>
          </a:p>
          <a:p>
            <a:pPr marL="800100" lvl="1" indent="-342900">
              <a:buFont typeface="Courier New" panose="02070309020205020404" pitchFamily="49" charset="0"/>
              <a:buChar char="o"/>
            </a:pPr>
            <a:r>
              <a:rPr lang="en-US" sz="2000" b="1" u="sng">
                <a:latin typeface="Lato"/>
              </a:rPr>
              <a:t>O</a:t>
            </a:r>
            <a:r>
              <a:rPr lang="en-US" sz="2000" u="sng">
                <a:latin typeface="Lato"/>
              </a:rPr>
              <a:t>pportunities</a:t>
            </a:r>
            <a:r>
              <a:rPr lang="en-US" sz="2000">
                <a:latin typeface="Lato"/>
              </a:rPr>
              <a:t>- What areas could we improve to better support resiliency?</a:t>
            </a:r>
            <a:endParaRPr lang="en-US" sz="2000">
              <a:latin typeface="Lato"/>
              <a:ea typeface="Lato"/>
              <a:cs typeface="Lato"/>
            </a:endParaRPr>
          </a:p>
          <a:p>
            <a:pPr marL="800100" lvl="1" indent="-342900">
              <a:buFont typeface="Courier New" panose="02070309020205020404" pitchFamily="49" charset="0"/>
              <a:buChar char="o"/>
            </a:pPr>
            <a:r>
              <a:rPr lang="en-US" sz="2000" b="1" u="sng">
                <a:latin typeface="Lato"/>
              </a:rPr>
              <a:t>T</a:t>
            </a:r>
            <a:r>
              <a:rPr lang="en-US" sz="2000" u="sng">
                <a:latin typeface="Lato"/>
              </a:rPr>
              <a:t>hreats</a:t>
            </a:r>
            <a:r>
              <a:rPr lang="en-US" sz="2000">
                <a:latin typeface="Lato"/>
              </a:rPr>
              <a:t>- Obstacles that would preclude us from implementing the plan?</a:t>
            </a:r>
            <a:endParaRPr lang="en-US" sz="2000">
              <a:latin typeface="Lato"/>
              <a:ea typeface="Lato"/>
              <a:cs typeface="Lato"/>
            </a:endParaRPr>
          </a:p>
          <a:p>
            <a:endParaRPr lang="en-US" sz="2000" b="1">
              <a:latin typeface="Lato"/>
              <a:ea typeface="Lato"/>
              <a:cs typeface="Lato"/>
            </a:endParaRPr>
          </a:p>
          <a:p>
            <a:r>
              <a:rPr lang="en-US" sz="2000" b="1">
                <a:latin typeface="Lato"/>
                <a:ea typeface="Lato"/>
                <a:cs typeface="Lato"/>
              </a:rPr>
              <a:t>Gap Analysis</a:t>
            </a:r>
          </a:p>
          <a:p>
            <a:pPr marL="342900" indent="-342900">
              <a:buFont typeface="Arial"/>
              <a:buChar char="•"/>
            </a:pPr>
            <a:r>
              <a:rPr lang="en-US" sz="2000">
                <a:latin typeface="Lato"/>
                <a:ea typeface="Lato"/>
                <a:cs typeface="Lato"/>
              </a:rPr>
              <a:t>Identify difference between resilient charging infrastructure </a:t>
            </a:r>
            <a:r>
              <a:rPr lang="en-US" sz="2000" b="1">
                <a:latin typeface="Lato"/>
                <a:ea typeface="Lato"/>
                <a:cs typeface="Lato"/>
              </a:rPr>
              <a:t>currently </a:t>
            </a:r>
            <a:r>
              <a:rPr lang="en-US" sz="2000">
                <a:latin typeface="Lato"/>
                <a:ea typeface="Lato"/>
                <a:cs typeface="Lato"/>
              </a:rPr>
              <a:t>in the region vs what infrastructure and resiliency strategies are </a:t>
            </a:r>
            <a:r>
              <a:rPr lang="en-US" sz="2000" b="1">
                <a:latin typeface="Lato"/>
                <a:ea typeface="Lato"/>
                <a:cs typeface="Lato"/>
              </a:rPr>
              <a:t>needed </a:t>
            </a:r>
          </a:p>
        </p:txBody>
      </p:sp>
      <p:pic>
        <p:nvPicPr>
          <p:cNvPr id="4" name="Picture 3" descr="A photo of a flowchart which says, &quot;Risk?&quot; with a &quot;yes&quot; or &quot;no&quot; option, surrounded by office supplies">
            <a:extLst>
              <a:ext uri="{FF2B5EF4-FFF2-40B4-BE49-F238E27FC236}">
                <a16:creationId xmlns:a16="http://schemas.microsoft.com/office/drawing/2014/main" id="{FB294FB2-208F-638A-A045-54C94CD8EAB1}"/>
              </a:ext>
            </a:extLst>
          </p:cNvPr>
          <p:cNvPicPr>
            <a:picLocks noChangeAspect="1"/>
          </p:cNvPicPr>
          <p:nvPr/>
        </p:nvPicPr>
        <p:blipFill>
          <a:blip r:embed="rId5"/>
          <a:stretch>
            <a:fillRect/>
          </a:stretch>
        </p:blipFill>
        <p:spPr>
          <a:xfrm>
            <a:off x="-644611" y="-3245"/>
            <a:ext cx="6340759" cy="6863091"/>
          </a:xfrm>
          <a:prstGeom prst="rect">
            <a:avLst/>
          </a:prstGeom>
        </p:spPr>
      </p:pic>
      <p:sp>
        <p:nvSpPr>
          <p:cNvPr id="6" name="Footer Placeholder 3">
            <a:extLst>
              <a:ext uri="{FF2B5EF4-FFF2-40B4-BE49-F238E27FC236}">
                <a16:creationId xmlns:a16="http://schemas.microsoft.com/office/drawing/2014/main" id="{C4BE9745-92C6-F83C-B5C9-3B8ACBB371AA}"/>
              </a:ext>
            </a:extLst>
          </p:cNvPr>
          <p:cNvSpPr txBox="1">
            <a:spLocks/>
          </p:cNvSpPr>
          <p:nvPr/>
        </p:nvSpPr>
        <p:spPr>
          <a:xfrm>
            <a:off x="2429906" y="6636518"/>
            <a:ext cx="4158974" cy="28782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98989"/>
                </a:solidFill>
                <a:latin typeface="Calibri"/>
                <a:ea typeface="Calibri"/>
                <a:cs typeface="Calibri"/>
              </a:rPr>
              <a:t>Source: Getty Images</a:t>
            </a:r>
            <a:endParaRPr lang="en-US"/>
          </a:p>
        </p:txBody>
      </p:sp>
      <p:sp>
        <p:nvSpPr>
          <p:cNvPr id="10" name="Footer Placeholder 3">
            <a:extLst>
              <a:ext uri="{FF2B5EF4-FFF2-40B4-BE49-F238E27FC236}">
                <a16:creationId xmlns:a16="http://schemas.microsoft.com/office/drawing/2014/main" id="{3C83E1CF-0A43-8518-A6DE-2062140DBCEF}"/>
              </a:ext>
            </a:extLst>
          </p:cNvPr>
          <p:cNvSpPr txBox="1">
            <a:spLocks/>
          </p:cNvSpPr>
          <p:nvPr/>
        </p:nvSpPr>
        <p:spPr>
          <a:xfrm>
            <a:off x="7433913" y="6387242"/>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Tree>
    <p:extLst>
      <p:ext uri="{BB962C8B-B14F-4D97-AF65-F5344CB8AC3E}">
        <p14:creationId xmlns:p14="http://schemas.microsoft.com/office/powerpoint/2010/main" val="220049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F27CF8-4ECF-EEAE-C696-FB97EF6FD7D4}"/>
              </a:ext>
            </a:extLst>
          </p:cNvPr>
          <p:cNvSpPr>
            <a:spLocks noGrp="1"/>
          </p:cNvSpPr>
          <p:nvPr>
            <p:ph type="title"/>
          </p:nvPr>
        </p:nvSpPr>
        <p:spPr/>
        <p:txBody>
          <a:bodyPr/>
          <a:lstStyle/>
          <a:p>
            <a:r>
              <a:rPr lang="en-US">
                <a:solidFill>
                  <a:schemeClr val="tx2">
                    <a:lumMod val="90000"/>
                    <a:lumOff val="10000"/>
                  </a:schemeClr>
                </a:solidFill>
                <a:latin typeface="Lato"/>
                <a:ea typeface="Lato"/>
                <a:cs typeface="Lato"/>
              </a:rPr>
              <a:t>SWOT Analysis </a:t>
            </a:r>
          </a:p>
        </p:txBody>
      </p:sp>
      <p:grpSp>
        <p:nvGrpSpPr>
          <p:cNvPr id="9" name="Group 8">
            <a:extLst>
              <a:ext uri="{FF2B5EF4-FFF2-40B4-BE49-F238E27FC236}">
                <a16:creationId xmlns:a16="http://schemas.microsoft.com/office/drawing/2014/main" id="{B2869536-C8FA-15A2-574D-61B327B16022}"/>
              </a:ext>
            </a:extLst>
          </p:cNvPr>
          <p:cNvGrpSpPr/>
          <p:nvPr/>
        </p:nvGrpSpPr>
        <p:grpSpPr>
          <a:xfrm>
            <a:off x="217714" y="1861746"/>
            <a:ext cx="11756571" cy="4284186"/>
            <a:chOff x="217713" y="1902690"/>
            <a:chExt cx="11756571" cy="4284186"/>
          </a:xfrm>
        </p:grpSpPr>
        <p:sp>
          <p:nvSpPr>
            <p:cNvPr id="10" name="Rectangle: Rounded Corners 9">
              <a:extLst>
                <a:ext uri="{FF2B5EF4-FFF2-40B4-BE49-F238E27FC236}">
                  <a16:creationId xmlns:a16="http://schemas.microsoft.com/office/drawing/2014/main" id="{0C2938FD-9D26-7D17-B53B-31E02AEB57CC}"/>
                </a:ext>
              </a:extLst>
            </p:cNvPr>
            <p:cNvSpPr/>
            <p:nvPr/>
          </p:nvSpPr>
          <p:spPr>
            <a:xfrm>
              <a:off x="217713" y="1902690"/>
              <a:ext cx="5878286" cy="20276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pPr algn="ctr"/>
              <a:r>
                <a:rPr lang="en-US" sz="2000" b="1">
                  <a:latin typeface="Lato" panose="020F0502020204030203" pitchFamily="34" charset="0"/>
                </a:rPr>
                <a:t>Strengths </a:t>
              </a:r>
              <a:r>
                <a:rPr lang="en-US" sz="2000">
                  <a:latin typeface="Lato" panose="020F0502020204030203" pitchFamily="34" charset="0"/>
                </a:rPr>
                <a:t>	</a:t>
              </a:r>
            </a:p>
            <a:p>
              <a:r>
                <a:rPr lang="en-US" sz="1600">
                  <a:latin typeface="Lato" panose="020F0502020204030203" pitchFamily="34" charset="0"/>
                </a:rPr>
                <a:t>Local Vehicle  Electrification Plans and Goals</a:t>
              </a:r>
            </a:p>
            <a:p>
              <a:r>
                <a:rPr lang="en-US" sz="1600">
                  <a:latin typeface="Lato" panose="020F0502020204030203" pitchFamily="34" charset="0"/>
                </a:rPr>
                <a:t>Local Emergency Preparedness and COOP Plans  </a:t>
              </a:r>
            </a:p>
            <a:p>
              <a:r>
                <a:rPr lang="en-US" sz="1600">
                  <a:latin typeface="Lato" panose="020F0502020204030203" pitchFamily="34" charset="0"/>
                </a:rPr>
                <a:t>Charging Infrastructure</a:t>
              </a:r>
            </a:p>
            <a:p>
              <a:r>
                <a:rPr lang="en-US" sz="1600">
                  <a:latin typeface="Lato" panose="020F0502020204030203" pitchFamily="34" charset="0"/>
                </a:rPr>
                <a:t>Various Energy Sources </a:t>
              </a:r>
            </a:p>
            <a:p>
              <a:r>
                <a:rPr lang="en-US" sz="1600">
                  <a:latin typeface="Lato" panose="020F0502020204030203" pitchFamily="34" charset="0"/>
                </a:rPr>
                <a:t>Regional Support and Mutal Aid Agreements </a:t>
              </a:r>
            </a:p>
            <a:p>
              <a:endParaRPr lang="en-US"/>
            </a:p>
          </p:txBody>
        </p:sp>
        <p:sp>
          <p:nvSpPr>
            <p:cNvPr id="11" name="Freeform: Shape 10">
              <a:extLst>
                <a:ext uri="{FF2B5EF4-FFF2-40B4-BE49-F238E27FC236}">
                  <a16:creationId xmlns:a16="http://schemas.microsoft.com/office/drawing/2014/main" id="{E1D6C821-C5E8-3986-071E-B288BB9A4519}"/>
                </a:ext>
              </a:extLst>
            </p:cNvPr>
            <p:cNvSpPr/>
            <p:nvPr/>
          </p:nvSpPr>
          <p:spPr>
            <a:xfrm>
              <a:off x="424642" y="4578654"/>
              <a:ext cx="2637763" cy="978610"/>
            </a:xfrm>
            <a:custGeom>
              <a:avLst/>
              <a:gdLst>
                <a:gd name="connsiteX0" fmla="*/ 0 w 2637763"/>
                <a:gd name="connsiteY0" fmla="*/ 0 h 978610"/>
                <a:gd name="connsiteX1" fmla="*/ 2637763 w 2637763"/>
                <a:gd name="connsiteY1" fmla="*/ 0 h 978610"/>
                <a:gd name="connsiteX2" fmla="*/ 2637763 w 2637763"/>
                <a:gd name="connsiteY2" fmla="*/ 978610 h 978610"/>
                <a:gd name="connsiteX3" fmla="*/ 0 w 2637763"/>
                <a:gd name="connsiteY3" fmla="*/ 978610 h 978610"/>
                <a:gd name="connsiteX4" fmla="*/ 0 w 2637763"/>
                <a:gd name="connsiteY4" fmla="*/ 0 h 97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763" h="978610">
                  <a:moveTo>
                    <a:pt x="0" y="0"/>
                  </a:moveTo>
                  <a:lnTo>
                    <a:pt x="2637763" y="0"/>
                  </a:lnTo>
                  <a:lnTo>
                    <a:pt x="2637763" y="978610"/>
                  </a:lnTo>
                  <a:lnTo>
                    <a:pt x="0" y="9786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en-US" sz="4600" kern="1200"/>
            </a:p>
          </p:txBody>
        </p:sp>
        <p:sp>
          <p:nvSpPr>
            <p:cNvPr id="12" name="Rectangle: Rounded Corners 11">
              <a:extLst>
                <a:ext uri="{FF2B5EF4-FFF2-40B4-BE49-F238E27FC236}">
                  <a16:creationId xmlns:a16="http://schemas.microsoft.com/office/drawing/2014/main" id="{3897CAF3-BDB0-EF2F-61AF-4981643A94B3}"/>
                </a:ext>
              </a:extLst>
            </p:cNvPr>
            <p:cNvSpPr/>
            <p:nvPr/>
          </p:nvSpPr>
          <p:spPr>
            <a:xfrm>
              <a:off x="217713" y="4159250"/>
              <a:ext cx="5878286" cy="20276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pPr algn="ctr"/>
              <a:r>
                <a:rPr lang="en-US" sz="2000" b="1">
                  <a:latin typeface="Lato" panose="020F0502020204030203" pitchFamily="34" charset="0"/>
                </a:rPr>
                <a:t>Opportunities</a:t>
              </a:r>
            </a:p>
            <a:p>
              <a:r>
                <a:rPr lang="en-US" sz="1600">
                  <a:latin typeface="Lato" panose="020F0502020204030203" pitchFamily="34" charset="0"/>
                </a:rPr>
                <a:t>Identify Critical Transportation Assets and Operations </a:t>
              </a:r>
            </a:p>
            <a:p>
              <a:r>
                <a:rPr lang="en-US" sz="1600">
                  <a:latin typeface="Lato" panose="020F0502020204030203" pitchFamily="34" charset="0"/>
                </a:rPr>
                <a:t>Funding to Deploy Resiliency </a:t>
              </a:r>
            </a:p>
            <a:p>
              <a:r>
                <a:rPr lang="en-US" sz="1600">
                  <a:latin typeface="Lato" panose="020F0502020204030203" pitchFamily="34" charset="0"/>
                </a:rPr>
                <a:t>Filling Gaps In Existing Local Vehicle and Infrastructure Electrification Plans </a:t>
              </a:r>
            </a:p>
            <a:p>
              <a:r>
                <a:rPr lang="en-US" sz="1600">
                  <a:latin typeface="Lato" panose="020F0502020204030203" pitchFamily="34" charset="0"/>
                </a:rPr>
                <a:t>Peer Sharing </a:t>
              </a:r>
            </a:p>
            <a:p>
              <a:endParaRPr lang="en-US">
                <a:latin typeface="Lato" panose="020F0502020204030203" pitchFamily="34" charset="0"/>
              </a:endParaRPr>
            </a:p>
          </p:txBody>
        </p:sp>
        <p:sp>
          <p:nvSpPr>
            <p:cNvPr id="13" name="Freeform: Shape 12">
              <a:extLst>
                <a:ext uri="{FF2B5EF4-FFF2-40B4-BE49-F238E27FC236}">
                  <a16:creationId xmlns:a16="http://schemas.microsoft.com/office/drawing/2014/main" id="{4F8AD326-6077-1958-29E1-1220A1CC06D2}"/>
                </a:ext>
              </a:extLst>
            </p:cNvPr>
            <p:cNvSpPr/>
            <p:nvPr/>
          </p:nvSpPr>
          <p:spPr>
            <a:xfrm>
              <a:off x="3326293" y="4578654"/>
              <a:ext cx="2637763" cy="978610"/>
            </a:xfrm>
            <a:custGeom>
              <a:avLst/>
              <a:gdLst>
                <a:gd name="connsiteX0" fmla="*/ 0 w 2637763"/>
                <a:gd name="connsiteY0" fmla="*/ 0 h 978610"/>
                <a:gd name="connsiteX1" fmla="*/ 2637763 w 2637763"/>
                <a:gd name="connsiteY1" fmla="*/ 0 h 978610"/>
                <a:gd name="connsiteX2" fmla="*/ 2637763 w 2637763"/>
                <a:gd name="connsiteY2" fmla="*/ 978610 h 978610"/>
                <a:gd name="connsiteX3" fmla="*/ 0 w 2637763"/>
                <a:gd name="connsiteY3" fmla="*/ 978610 h 978610"/>
                <a:gd name="connsiteX4" fmla="*/ 0 w 2637763"/>
                <a:gd name="connsiteY4" fmla="*/ 0 h 97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763" h="978610">
                  <a:moveTo>
                    <a:pt x="0" y="0"/>
                  </a:moveTo>
                  <a:lnTo>
                    <a:pt x="2637763" y="0"/>
                  </a:lnTo>
                  <a:lnTo>
                    <a:pt x="2637763" y="978610"/>
                  </a:lnTo>
                  <a:lnTo>
                    <a:pt x="0" y="9786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en-US" sz="4600" kern="1200"/>
            </a:p>
          </p:txBody>
        </p:sp>
        <p:sp>
          <p:nvSpPr>
            <p:cNvPr id="14" name="Rectangle: Rounded Corners 13">
              <a:extLst>
                <a:ext uri="{FF2B5EF4-FFF2-40B4-BE49-F238E27FC236}">
                  <a16:creationId xmlns:a16="http://schemas.microsoft.com/office/drawing/2014/main" id="{E85EAA03-348D-4FB1-86E7-5E7E3C5B7A70}"/>
                </a:ext>
              </a:extLst>
            </p:cNvPr>
            <p:cNvSpPr/>
            <p:nvPr/>
          </p:nvSpPr>
          <p:spPr>
            <a:xfrm>
              <a:off x="6227941" y="1902690"/>
              <a:ext cx="5746343" cy="20276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pPr algn="ctr"/>
              <a:r>
                <a:rPr lang="en-US" sz="2000" b="1">
                  <a:latin typeface="Lato" panose="020F0502020204030203" pitchFamily="34" charset="0"/>
                </a:rPr>
                <a:t>Weaknesses </a:t>
              </a:r>
              <a:endParaRPr lang="en-US" sz="2000">
                <a:latin typeface="Lato" panose="020F0502020204030203" pitchFamily="34" charset="0"/>
              </a:endParaRPr>
            </a:p>
            <a:p>
              <a:r>
                <a:rPr lang="en-US" sz="1600">
                  <a:latin typeface="Lato" panose="020F0502020204030203" pitchFamily="34" charset="0"/>
                </a:rPr>
                <a:t>ERCOT Grid Capacity and Constraints</a:t>
              </a:r>
            </a:p>
            <a:p>
              <a:r>
                <a:rPr lang="en-US" sz="1600">
                  <a:latin typeface="Lato" panose="020F0502020204030203" pitchFamily="34" charset="0"/>
                </a:rPr>
                <a:t>Length of Outages and Frequency</a:t>
              </a:r>
            </a:p>
            <a:p>
              <a:endParaRPr lang="en-US"/>
            </a:p>
          </p:txBody>
        </p:sp>
        <p:sp>
          <p:nvSpPr>
            <p:cNvPr id="15" name="Freeform: Shape 14">
              <a:extLst>
                <a:ext uri="{FF2B5EF4-FFF2-40B4-BE49-F238E27FC236}">
                  <a16:creationId xmlns:a16="http://schemas.microsoft.com/office/drawing/2014/main" id="{F0EB90EB-EC14-9CB1-B069-064BDD3EC787}"/>
                </a:ext>
              </a:extLst>
            </p:cNvPr>
            <p:cNvSpPr/>
            <p:nvPr/>
          </p:nvSpPr>
          <p:spPr>
            <a:xfrm>
              <a:off x="6227943" y="4578654"/>
              <a:ext cx="2637763" cy="978610"/>
            </a:xfrm>
            <a:custGeom>
              <a:avLst/>
              <a:gdLst>
                <a:gd name="connsiteX0" fmla="*/ 0 w 2637763"/>
                <a:gd name="connsiteY0" fmla="*/ 0 h 978610"/>
                <a:gd name="connsiteX1" fmla="*/ 2637763 w 2637763"/>
                <a:gd name="connsiteY1" fmla="*/ 0 h 978610"/>
                <a:gd name="connsiteX2" fmla="*/ 2637763 w 2637763"/>
                <a:gd name="connsiteY2" fmla="*/ 978610 h 978610"/>
                <a:gd name="connsiteX3" fmla="*/ 0 w 2637763"/>
                <a:gd name="connsiteY3" fmla="*/ 978610 h 978610"/>
                <a:gd name="connsiteX4" fmla="*/ 0 w 2637763"/>
                <a:gd name="connsiteY4" fmla="*/ 0 h 97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763" h="978610">
                  <a:moveTo>
                    <a:pt x="0" y="0"/>
                  </a:moveTo>
                  <a:lnTo>
                    <a:pt x="2637763" y="0"/>
                  </a:lnTo>
                  <a:lnTo>
                    <a:pt x="2637763" y="978610"/>
                  </a:lnTo>
                  <a:lnTo>
                    <a:pt x="0" y="9786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en-US" sz="4600" kern="1200"/>
            </a:p>
          </p:txBody>
        </p:sp>
        <p:sp>
          <p:nvSpPr>
            <p:cNvPr id="16" name="Rectangle: Rounded Corners 15">
              <a:extLst>
                <a:ext uri="{FF2B5EF4-FFF2-40B4-BE49-F238E27FC236}">
                  <a16:creationId xmlns:a16="http://schemas.microsoft.com/office/drawing/2014/main" id="{C954A76E-8B38-AB59-CAF2-9A77AAC78B15}"/>
                </a:ext>
              </a:extLst>
            </p:cNvPr>
            <p:cNvSpPr/>
            <p:nvPr/>
          </p:nvSpPr>
          <p:spPr>
            <a:xfrm>
              <a:off x="6227942" y="4159250"/>
              <a:ext cx="5746342" cy="20276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pPr algn="ctr"/>
              <a:r>
                <a:rPr lang="en-US" sz="2000" b="1">
                  <a:latin typeface="Lato" panose="020F0502020204030203" pitchFamily="34" charset="0"/>
                </a:rPr>
                <a:t>Threats </a:t>
              </a:r>
            </a:p>
            <a:p>
              <a:r>
                <a:rPr lang="en-US" sz="1600">
                  <a:latin typeface="Lato" panose="020F0502020204030203" pitchFamily="34" charset="0"/>
                </a:rPr>
                <a:t>Rapid Population and Economic Growth</a:t>
              </a:r>
            </a:p>
            <a:p>
              <a:r>
                <a:rPr lang="en-US" sz="1600">
                  <a:latin typeface="Lato" panose="020F0502020204030203" pitchFamily="34" charset="0"/>
                </a:rPr>
                <a:t>Frequency of Severe Weather</a:t>
              </a:r>
            </a:p>
            <a:p>
              <a:endParaRPr lang="en-US"/>
            </a:p>
          </p:txBody>
        </p:sp>
        <p:sp>
          <p:nvSpPr>
            <p:cNvPr id="17" name="Freeform: Shape 16">
              <a:extLst>
                <a:ext uri="{FF2B5EF4-FFF2-40B4-BE49-F238E27FC236}">
                  <a16:creationId xmlns:a16="http://schemas.microsoft.com/office/drawing/2014/main" id="{52FC170A-A0CE-6DC5-BE60-51A2D06949C1}"/>
                </a:ext>
              </a:extLst>
            </p:cNvPr>
            <p:cNvSpPr/>
            <p:nvPr/>
          </p:nvSpPr>
          <p:spPr>
            <a:xfrm>
              <a:off x="9129593" y="4578654"/>
              <a:ext cx="2637763" cy="978610"/>
            </a:xfrm>
            <a:custGeom>
              <a:avLst/>
              <a:gdLst>
                <a:gd name="connsiteX0" fmla="*/ 0 w 2637763"/>
                <a:gd name="connsiteY0" fmla="*/ 0 h 978610"/>
                <a:gd name="connsiteX1" fmla="*/ 2637763 w 2637763"/>
                <a:gd name="connsiteY1" fmla="*/ 0 h 978610"/>
                <a:gd name="connsiteX2" fmla="*/ 2637763 w 2637763"/>
                <a:gd name="connsiteY2" fmla="*/ 978610 h 978610"/>
                <a:gd name="connsiteX3" fmla="*/ 0 w 2637763"/>
                <a:gd name="connsiteY3" fmla="*/ 978610 h 978610"/>
                <a:gd name="connsiteX4" fmla="*/ 0 w 2637763"/>
                <a:gd name="connsiteY4" fmla="*/ 0 h 97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763" h="978610">
                  <a:moveTo>
                    <a:pt x="0" y="0"/>
                  </a:moveTo>
                  <a:lnTo>
                    <a:pt x="2637763" y="0"/>
                  </a:lnTo>
                  <a:lnTo>
                    <a:pt x="2637763" y="978610"/>
                  </a:lnTo>
                  <a:lnTo>
                    <a:pt x="0" y="9786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en-US" sz="4600" kern="1200"/>
            </a:p>
          </p:txBody>
        </p:sp>
      </p:grpSp>
      <p:sp>
        <p:nvSpPr>
          <p:cNvPr id="3" name="Footer Placeholder 3">
            <a:extLst>
              <a:ext uri="{FF2B5EF4-FFF2-40B4-BE49-F238E27FC236}">
                <a16:creationId xmlns:a16="http://schemas.microsoft.com/office/drawing/2014/main" id="{63B4BB26-30D5-7265-2CEF-6C3C124711CD}"/>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5" name="Picture 4">
            <a:extLst>
              <a:ext uri="{FF2B5EF4-FFF2-40B4-BE49-F238E27FC236}">
                <a16:creationId xmlns:a16="http://schemas.microsoft.com/office/drawing/2014/main" id="{C2389BD8-E1ED-67FB-7962-DDA3607CC67F}"/>
              </a:ext>
            </a:extLst>
          </p:cNvPr>
          <p:cNvPicPr>
            <a:picLocks noChangeAspect="1"/>
          </p:cNvPicPr>
          <p:nvPr/>
        </p:nvPicPr>
        <p:blipFill>
          <a:blip r:embed="rId2"/>
          <a:stretch>
            <a:fillRect/>
          </a:stretch>
        </p:blipFill>
        <p:spPr>
          <a:xfrm>
            <a:off x="1240305" y="6300815"/>
            <a:ext cx="841321" cy="420660"/>
          </a:xfrm>
          <a:prstGeom prst="rect">
            <a:avLst/>
          </a:prstGeom>
        </p:spPr>
      </p:pic>
      <p:pic>
        <p:nvPicPr>
          <p:cNvPr id="8" name="Picture 7">
            <a:extLst>
              <a:ext uri="{FF2B5EF4-FFF2-40B4-BE49-F238E27FC236}">
                <a16:creationId xmlns:a16="http://schemas.microsoft.com/office/drawing/2014/main" id="{B3795320-91E4-6CC0-8008-3EC9A86485BC}"/>
              </a:ext>
            </a:extLst>
          </p:cNvPr>
          <p:cNvPicPr>
            <a:picLocks noChangeAspect="1"/>
          </p:cNvPicPr>
          <p:nvPr/>
        </p:nvPicPr>
        <p:blipFill>
          <a:blip r:embed="rId3"/>
          <a:stretch>
            <a:fillRect/>
          </a:stretch>
        </p:blipFill>
        <p:spPr>
          <a:xfrm>
            <a:off x="838200" y="6299399"/>
            <a:ext cx="390178" cy="426757"/>
          </a:xfrm>
          <a:prstGeom prst="rect">
            <a:avLst/>
          </a:prstGeom>
        </p:spPr>
      </p:pic>
    </p:spTree>
    <p:extLst>
      <p:ext uri="{BB962C8B-B14F-4D97-AF65-F5344CB8AC3E}">
        <p14:creationId xmlns:p14="http://schemas.microsoft.com/office/powerpoint/2010/main" val="153238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0578-C645-05D4-F962-F1561DB2E005}"/>
              </a:ext>
            </a:extLst>
          </p:cNvPr>
          <p:cNvSpPr>
            <a:spLocks noGrp="1"/>
          </p:cNvSpPr>
          <p:nvPr>
            <p:ph type="title"/>
          </p:nvPr>
        </p:nvSpPr>
        <p:spPr>
          <a:xfrm>
            <a:off x="577516" y="365125"/>
            <a:ext cx="11087099" cy="1345615"/>
          </a:xfrm>
        </p:spPr>
        <p:txBody>
          <a:bodyPr/>
          <a:lstStyle/>
          <a:p>
            <a:r>
              <a:rPr lang="en-US">
                <a:solidFill>
                  <a:schemeClr val="tx2">
                    <a:lumMod val="90000"/>
                    <a:lumOff val="10000"/>
                  </a:schemeClr>
                </a:solidFill>
                <a:latin typeface="Lato"/>
                <a:ea typeface="Lato"/>
                <a:cs typeface="Lato"/>
              </a:rPr>
              <a:t>Gap Analysis: Resilient Infrastructure Currently In Region </a:t>
            </a:r>
          </a:p>
        </p:txBody>
      </p:sp>
      <p:graphicFrame>
        <p:nvGraphicFramePr>
          <p:cNvPr id="4" name="Content Placeholder 3">
            <a:extLst>
              <a:ext uri="{FF2B5EF4-FFF2-40B4-BE49-F238E27FC236}">
                <a16:creationId xmlns:a16="http://schemas.microsoft.com/office/drawing/2014/main" id="{DE4C52AC-BAC5-CFE0-8350-0D5DA1580C02}"/>
              </a:ext>
            </a:extLst>
          </p:cNvPr>
          <p:cNvGraphicFramePr>
            <a:graphicFrameLocks noGrp="1"/>
          </p:cNvGraphicFramePr>
          <p:nvPr>
            <p:ph idx="1"/>
            <p:extLst>
              <p:ext uri="{D42A27DB-BD31-4B8C-83A1-F6EECF244321}">
                <p14:modId xmlns:p14="http://schemas.microsoft.com/office/powerpoint/2010/main" val="3977710839"/>
              </p:ext>
            </p:extLst>
          </p:nvPr>
        </p:nvGraphicFramePr>
        <p:xfrm>
          <a:off x="226540" y="2275702"/>
          <a:ext cx="5600999" cy="3383280"/>
        </p:xfrm>
        <a:graphic>
          <a:graphicData uri="http://schemas.openxmlformats.org/drawingml/2006/table">
            <a:tbl>
              <a:tblPr firstRow="1" bandRow="1">
                <a:tableStyleId>{5C22544A-7EE6-4342-B048-85BDC9FD1C3A}</a:tableStyleId>
              </a:tblPr>
              <a:tblGrid>
                <a:gridCol w="1052763">
                  <a:extLst>
                    <a:ext uri="{9D8B030D-6E8A-4147-A177-3AD203B41FA5}">
                      <a16:colId xmlns:a16="http://schemas.microsoft.com/office/drawing/2014/main" val="1460411528"/>
                    </a:ext>
                  </a:extLst>
                </a:gridCol>
                <a:gridCol w="1215936">
                  <a:extLst>
                    <a:ext uri="{9D8B030D-6E8A-4147-A177-3AD203B41FA5}">
                      <a16:colId xmlns:a16="http://schemas.microsoft.com/office/drawing/2014/main" val="1532036724"/>
                    </a:ext>
                  </a:extLst>
                </a:gridCol>
                <a:gridCol w="1247477">
                  <a:extLst>
                    <a:ext uri="{9D8B030D-6E8A-4147-A177-3AD203B41FA5}">
                      <a16:colId xmlns:a16="http://schemas.microsoft.com/office/drawing/2014/main" val="3541988866"/>
                    </a:ext>
                  </a:extLst>
                </a:gridCol>
                <a:gridCol w="2084823">
                  <a:extLst>
                    <a:ext uri="{9D8B030D-6E8A-4147-A177-3AD203B41FA5}">
                      <a16:colId xmlns:a16="http://schemas.microsoft.com/office/drawing/2014/main" val="1266524211"/>
                    </a:ext>
                  </a:extLst>
                </a:gridCol>
              </a:tblGrid>
              <a:tr h="370840">
                <a:tc>
                  <a:txBody>
                    <a:bodyPr/>
                    <a:lstStyle/>
                    <a:p>
                      <a:r>
                        <a:rPr lang="en-US"/>
                        <a:t>Owner </a:t>
                      </a:r>
                    </a:p>
                  </a:txBody>
                  <a:tcPr/>
                </a:tc>
                <a:tc>
                  <a:txBody>
                    <a:bodyPr/>
                    <a:lstStyle/>
                    <a:p>
                      <a:r>
                        <a:rPr lang="en-US"/>
                        <a:t>Location </a:t>
                      </a:r>
                    </a:p>
                  </a:txBody>
                  <a:tcPr/>
                </a:tc>
                <a:tc>
                  <a:txBody>
                    <a:bodyPr/>
                    <a:lstStyle/>
                    <a:p>
                      <a:r>
                        <a:rPr lang="en-US"/>
                        <a:t>Strategy </a:t>
                      </a:r>
                    </a:p>
                  </a:txBody>
                  <a:tcPr/>
                </a:tc>
                <a:tc>
                  <a:txBody>
                    <a:bodyPr/>
                    <a:lstStyle/>
                    <a:p>
                      <a:r>
                        <a:rPr lang="en-US"/>
                        <a:t>Additional Resiliency Needed?</a:t>
                      </a:r>
                    </a:p>
                  </a:txBody>
                  <a:tcPr/>
                </a:tc>
                <a:extLst>
                  <a:ext uri="{0D108BD9-81ED-4DB2-BD59-A6C34878D82A}">
                    <a16:rowId xmlns:a16="http://schemas.microsoft.com/office/drawing/2014/main" val="2763418156"/>
                  </a:ext>
                </a:extLst>
              </a:tr>
              <a:tr h="474846">
                <a:tc>
                  <a:txBody>
                    <a:bodyPr/>
                    <a:lstStyle/>
                    <a:p>
                      <a:r>
                        <a:rPr lang="en-US"/>
                        <a:t>City of Irving </a:t>
                      </a:r>
                    </a:p>
                  </a:txBody>
                  <a:tcPr/>
                </a:tc>
                <a:tc>
                  <a:txBody>
                    <a:bodyPr/>
                    <a:lstStyle/>
                    <a:p>
                      <a:pPr algn="l"/>
                      <a:r>
                        <a:rPr lang="en-US"/>
                        <a:t>Library </a:t>
                      </a:r>
                    </a:p>
                  </a:txBody>
                  <a:tcPr/>
                </a:tc>
                <a:tc>
                  <a:txBody>
                    <a:bodyPr/>
                    <a:lstStyle/>
                    <a:p>
                      <a:r>
                        <a:rPr lang="en-US"/>
                        <a:t>Battery System </a:t>
                      </a:r>
                    </a:p>
                  </a:txBody>
                  <a:tcPr/>
                </a:tc>
                <a:tc>
                  <a:txBody>
                    <a:bodyPr/>
                    <a:lstStyle/>
                    <a:p>
                      <a:r>
                        <a:rPr lang="en-US"/>
                        <a:t>Potentially </a:t>
                      </a:r>
                    </a:p>
                  </a:txBody>
                  <a:tcPr/>
                </a:tc>
                <a:extLst>
                  <a:ext uri="{0D108BD9-81ED-4DB2-BD59-A6C34878D82A}">
                    <a16:rowId xmlns:a16="http://schemas.microsoft.com/office/drawing/2014/main" val="3035304527"/>
                  </a:ext>
                </a:extLst>
              </a:tr>
              <a:tr h="370840">
                <a:tc>
                  <a:txBody>
                    <a:bodyPr/>
                    <a:lstStyle/>
                    <a:p>
                      <a:r>
                        <a:rPr lang="en-US" err="1"/>
                        <a:t>Xcharge</a:t>
                      </a:r>
                      <a:r>
                        <a:rPr lang="en-US"/>
                        <a:t> North America</a:t>
                      </a:r>
                    </a:p>
                  </a:txBody>
                  <a:tcPr/>
                </a:tc>
                <a:tc>
                  <a:txBody>
                    <a:bodyPr/>
                    <a:lstStyle/>
                    <a:p>
                      <a:pPr algn="l"/>
                      <a:r>
                        <a:rPr lang="en-US"/>
                        <a:t>City of Allen </a:t>
                      </a:r>
                    </a:p>
                  </a:txBody>
                  <a:tcPr/>
                </a:tc>
                <a:tc>
                  <a:txBody>
                    <a:bodyPr/>
                    <a:lstStyle/>
                    <a:p>
                      <a:r>
                        <a:rPr lang="en-US"/>
                        <a:t>Battery System with 3MWh </a:t>
                      </a:r>
                    </a:p>
                  </a:txBody>
                  <a:tcPr/>
                </a:tc>
                <a:tc>
                  <a:txBody>
                    <a:bodyPr/>
                    <a:lstStyle/>
                    <a:p>
                      <a:r>
                        <a:rPr lang="en-US"/>
                        <a:t>Potentially</a:t>
                      </a:r>
                    </a:p>
                  </a:txBody>
                  <a:tcPr/>
                </a:tc>
                <a:extLst>
                  <a:ext uri="{0D108BD9-81ED-4DB2-BD59-A6C34878D82A}">
                    <a16:rowId xmlns:a16="http://schemas.microsoft.com/office/drawing/2014/main" val="2337278741"/>
                  </a:ext>
                </a:extLst>
              </a:tr>
              <a:tr h="370840">
                <a:tc>
                  <a:txBody>
                    <a:bodyPr/>
                    <a:lstStyle/>
                    <a:p>
                      <a:r>
                        <a:rPr lang="en-US"/>
                        <a:t>City of Dallas</a:t>
                      </a:r>
                    </a:p>
                  </a:txBody>
                  <a:tcPr/>
                </a:tc>
                <a:tc>
                  <a:txBody>
                    <a:bodyPr/>
                    <a:lstStyle/>
                    <a:p>
                      <a:pPr lvl="0" algn="l">
                        <a:buNone/>
                      </a:pPr>
                      <a:r>
                        <a:rPr lang="en-US" sz="1800" b="0" i="0" u="none" strike="noStrike" noProof="0">
                          <a:solidFill>
                            <a:srgbClr val="000000"/>
                          </a:solidFill>
                          <a:latin typeface="Aptos"/>
                        </a:rPr>
                        <a:t>City of Dallas</a:t>
                      </a:r>
                      <a:endParaRPr lang="en-US"/>
                    </a:p>
                  </a:txBody>
                  <a:tcPr/>
                </a:tc>
                <a:tc>
                  <a:txBody>
                    <a:bodyPr/>
                    <a:lstStyle/>
                    <a:p>
                      <a:r>
                        <a:rPr lang="en-US"/>
                        <a:t>Microgrid</a:t>
                      </a:r>
                    </a:p>
                  </a:txBody>
                  <a:tcPr/>
                </a:tc>
                <a:tc>
                  <a:txBody>
                    <a:bodyPr/>
                    <a:lstStyle/>
                    <a:p>
                      <a:r>
                        <a:rPr lang="en-US"/>
                        <a:t>Potentially</a:t>
                      </a:r>
                    </a:p>
                  </a:txBody>
                  <a:tcPr/>
                </a:tc>
                <a:extLst>
                  <a:ext uri="{0D108BD9-81ED-4DB2-BD59-A6C34878D82A}">
                    <a16:rowId xmlns:a16="http://schemas.microsoft.com/office/drawing/2014/main" val="3488288455"/>
                  </a:ext>
                </a:extLst>
              </a:tr>
            </a:tbl>
          </a:graphicData>
        </a:graphic>
      </p:graphicFrame>
      <p:sp>
        <p:nvSpPr>
          <p:cNvPr id="5" name="TextBox 4">
            <a:extLst>
              <a:ext uri="{FF2B5EF4-FFF2-40B4-BE49-F238E27FC236}">
                <a16:creationId xmlns:a16="http://schemas.microsoft.com/office/drawing/2014/main" id="{F3FADF17-9288-3263-4EBE-9DBD79383664}"/>
              </a:ext>
            </a:extLst>
          </p:cNvPr>
          <p:cNvSpPr txBox="1"/>
          <p:nvPr/>
        </p:nvSpPr>
        <p:spPr>
          <a:xfrm>
            <a:off x="1066707" y="1897514"/>
            <a:ext cx="3959738" cy="369332"/>
          </a:xfrm>
          <a:prstGeom prst="rect">
            <a:avLst/>
          </a:prstGeom>
          <a:noFill/>
        </p:spPr>
        <p:txBody>
          <a:bodyPr wrap="none" rtlCol="0">
            <a:spAutoFit/>
          </a:bodyPr>
          <a:lstStyle/>
          <a:p>
            <a:r>
              <a:rPr lang="en-US">
                <a:latin typeface="Lato" panose="020F0502020204030203" pitchFamily="34" charset="0"/>
              </a:rPr>
              <a:t>Resilient EV Infrastructure Inventory </a:t>
            </a:r>
          </a:p>
        </p:txBody>
      </p:sp>
      <p:sp>
        <p:nvSpPr>
          <p:cNvPr id="6" name="TextBox 5">
            <a:extLst>
              <a:ext uri="{FF2B5EF4-FFF2-40B4-BE49-F238E27FC236}">
                <a16:creationId xmlns:a16="http://schemas.microsoft.com/office/drawing/2014/main" id="{EEA3BB59-8478-6289-D9B3-DDD16D23DB77}"/>
              </a:ext>
            </a:extLst>
          </p:cNvPr>
          <p:cNvSpPr txBox="1"/>
          <p:nvPr/>
        </p:nvSpPr>
        <p:spPr>
          <a:xfrm>
            <a:off x="6966192" y="1901717"/>
            <a:ext cx="4098943" cy="369332"/>
          </a:xfrm>
          <a:prstGeom prst="rect">
            <a:avLst/>
          </a:prstGeom>
          <a:noFill/>
        </p:spPr>
        <p:txBody>
          <a:bodyPr wrap="none" rtlCol="0">
            <a:spAutoFit/>
          </a:bodyPr>
          <a:lstStyle/>
          <a:p>
            <a:r>
              <a:rPr lang="en-US"/>
              <a:t>Potential Critical Transportation Assets </a:t>
            </a:r>
          </a:p>
        </p:txBody>
      </p:sp>
      <p:graphicFrame>
        <p:nvGraphicFramePr>
          <p:cNvPr id="7" name="Content Placeholder 3">
            <a:extLst>
              <a:ext uri="{FF2B5EF4-FFF2-40B4-BE49-F238E27FC236}">
                <a16:creationId xmlns:a16="http://schemas.microsoft.com/office/drawing/2014/main" id="{CAD0BACF-17EB-CB26-D209-66A24B5EA79B}"/>
              </a:ext>
            </a:extLst>
          </p:cNvPr>
          <p:cNvGraphicFramePr>
            <a:graphicFrameLocks/>
          </p:cNvGraphicFramePr>
          <p:nvPr>
            <p:extLst>
              <p:ext uri="{D42A27DB-BD31-4B8C-83A1-F6EECF244321}">
                <p14:modId xmlns:p14="http://schemas.microsoft.com/office/powerpoint/2010/main" val="3103742151"/>
              </p:ext>
            </p:extLst>
          </p:nvPr>
        </p:nvGraphicFramePr>
        <p:xfrm>
          <a:off x="6096000" y="2271049"/>
          <a:ext cx="5839320" cy="3550919"/>
        </p:xfrm>
        <a:graphic>
          <a:graphicData uri="http://schemas.openxmlformats.org/drawingml/2006/table">
            <a:tbl>
              <a:tblPr firstRow="1" bandRow="1">
                <a:tableStyleId>{5C22544A-7EE6-4342-B048-85BDC9FD1C3A}</a:tableStyleId>
              </a:tblPr>
              <a:tblGrid>
                <a:gridCol w="1864893">
                  <a:extLst>
                    <a:ext uri="{9D8B030D-6E8A-4147-A177-3AD203B41FA5}">
                      <a16:colId xmlns:a16="http://schemas.microsoft.com/office/drawing/2014/main" val="3828743305"/>
                    </a:ext>
                  </a:extLst>
                </a:gridCol>
                <a:gridCol w="1449456">
                  <a:extLst>
                    <a:ext uri="{9D8B030D-6E8A-4147-A177-3AD203B41FA5}">
                      <a16:colId xmlns:a16="http://schemas.microsoft.com/office/drawing/2014/main" val="1532036724"/>
                    </a:ext>
                  </a:extLst>
                </a:gridCol>
                <a:gridCol w="1400632">
                  <a:extLst>
                    <a:ext uri="{9D8B030D-6E8A-4147-A177-3AD203B41FA5}">
                      <a16:colId xmlns:a16="http://schemas.microsoft.com/office/drawing/2014/main" val="3541988866"/>
                    </a:ext>
                  </a:extLst>
                </a:gridCol>
                <a:gridCol w="1124339">
                  <a:extLst>
                    <a:ext uri="{9D8B030D-6E8A-4147-A177-3AD203B41FA5}">
                      <a16:colId xmlns:a16="http://schemas.microsoft.com/office/drawing/2014/main" val="2525598586"/>
                    </a:ext>
                  </a:extLst>
                </a:gridCol>
              </a:tblGrid>
              <a:tr h="370840">
                <a:tc>
                  <a:txBody>
                    <a:bodyPr/>
                    <a:lstStyle/>
                    <a:p>
                      <a:r>
                        <a:rPr lang="en-US" sz="1700"/>
                        <a:t>Owner </a:t>
                      </a:r>
                    </a:p>
                  </a:txBody>
                  <a:tcPr/>
                </a:tc>
                <a:tc>
                  <a:txBody>
                    <a:bodyPr/>
                    <a:lstStyle/>
                    <a:p>
                      <a:r>
                        <a:rPr lang="en-US" sz="1700"/>
                        <a:t>Vehicle Type</a:t>
                      </a:r>
                    </a:p>
                  </a:txBody>
                  <a:tcPr/>
                </a:tc>
                <a:tc>
                  <a:txBody>
                    <a:bodyPr/>
                    <a:lstStyle/>
                    <a:p>
                      <a:r>
                        <a:rPr lang="en-US" sz="1700"/>
                        <a:t>Vocation </a:t>
                      </a:r>
                    </a:p>
                  </a:txBody>
                  <a:tcPr/>
                </a:tc>
                <a:tc>
                  <a:txBody>
                    <a:bodyPr/>
                    <a:lstStyle/>
                    <a:p>
                      <a:r>
                        <a:rPr lang="en-US" sz="1700"/>
                        <a:t>Electric?</a:t>
                      </a:r>
                    </a:p>
                  </a:txBody>
                  <a:tcPr/>
                </a:tc>
                <a:extLst>
                  <a:ext uri="{0D108BD9-81ED-4DB2-BD59-A6C34878D82A}">
                    <a16:rowId xmlns:a16="http://schemas.microsoft.com/office/drawing/2014/main" val="2763418156"/>
                  </a:ext>
                </a:extLst>
              </a:tr>
              <a:tr h="370840">
                <a:tc>
                  <a:txBody>
                    <a:bodyPr/>
                    <a:lstStyle/>
                    <a:p>
                      <a:r>
                        <a:rPr lang="en-US" sz="1700"/>
                        <a:t>City of Plano</a:t>
                      </a:r>
                    </a:p>
                  </a:txBody>
                  <a:tcPr/>
                </a:tc>
                <a:tc>
                  <a:txBody>
                    <a:bodyPr/>
                    <a:lstStyle/>
                    <a:p>
                      <a:pPr lvl="0">
                        <a:buNone/>
                      </a:pPr>
                      <a:r>
                        <a:rPr lang="en-US" sz="1700" b="0" i="0" u="none" strike="noStrike" noProof="0">
                          <a:latin typeface="Aptos"/>
                        </a:rPr>
                        <a:t>Electric sedan</a:t>
                      </a:r>
                      <a:endParaRPr lang="en-US" sz="1700"/>
                    </a:p>
                  </a:txBody>
                  <a:tcPr/>
                </a:tc>
                <a:tc>
                  <a:txBody>
                    <a:bodyPr/>
                    <a:lstStyle/>
                    <a:p>
                      <a:r>
                        <a:rPr lang="en-US" sz="1700"/>
                        <a:t>Public Safety</a:t>
                      </a:r>
                    </a:p>
                  </a:txBody>
                  <a:tcPr/>
                </a:tc>
                <a:tc>
                  <a:txBody>
                    <a:bodyPr/>
                    <a:lstStyle/>
                    <a:p>
                      <a:r>
                        <a:rPr lang="en-US" sz="1700"/>
                        <a:t>Some</a:t>
                      </a:r>
                    </a:p>
                  </a:txBody>
                  <a:tcPr/>
                </a:tc>
                <a:extLst>
                  <a:ext uri="{0D108BD9-81ED-4DB2-BD59-A6C34878D82A}">
                    <a16:rowId xmlns:a16="http://schemas.microsoft.com/office/drawing/2014/main" val="3035304527"/>
                  </a:ext>
                </a:extLst>
              </a:tr>
              <a:tr h="370839">
                <a:tc>
                  <a:txBody>
                    <a:bodyPr/>
                    <a:lstStyle/>
                    <a:p>
                      <a:pPr lvl="0">
                        <a:buNone/>
                      </a:pPr>
                      <a:r>
                        <a:rPr lang="en-US" sz="1700"/>
                        <a:t>City of Plano</a:t>
                      </a:r>
                    </a:p>
                  </a:txBody>
                  <a:tcPr/>
                </a:tc>
                <a:tc>
                  <a:txBody>
                    <a:bodyPr/>
                    <a:lstStyle/>
                    <a:p>
                      <a:pPr lvl="0">
                        <a:buNone/>
                      </a:pPr>
                      <a:r>
                        <a:rPr lang="en-US" sz="1700"/>
                        <a:t>Refuse truck</a:t>
                      </a:r>
                    </a:p>
                  </a:txBody>
                  <a:tcPr/>
                </a:tc>
                <a:tc>
                  <a:txBody>
                    <a:bodyPr/>
                    <a:lstStyle/>
                    <a:p>
                      <a:pPr lvl="0">
                        <a:buNone/>
                      </a:pPr>
                      <a:r>
                        <a:rPr lang="en-US" sz="1700"/>
                        <a:t>Public Safety</a:t>
                      </a:r>
                    </a:p>
                  </a:txBody>
                  <a:tcPr/>
                </a:tc>
                <a:tc>
                  <a:txBody>
                    <a:bodyPr/>
                    <a:lstStyle/>
                    <a:p>
                      <a:pPr lvl="0">
                        <a:buNone/>
                      </a:pPr>
                      <a:r>
                        <a:rPr lang="en-US" sz="1700"/>
                        <a:t>Planned</a:t>
                      </a:r>
                    </a:p>
                  </a:txBody>
                  <a:tcPr/>
                </a:tc>
                <a:extLst>
                  <a:ext uri="{0D108BD9-81ED-4DB2-BD59-A6C34878D82A}">
                    <a16:rowId xmlns:a16="http://schemas.microsoft.com/office/drawing/2014/main" val="2372523380"/>
                  </a:ext>
                </a:extLst>
              </a:tr>
              <a:tr h="370840">
                <a:tc>
                  <a:txBody>
                    <a:bodyPr/>
                    <a:lstStyle/>
                    <a:p>
                      <a:r>
                        <a:rPr lang="en-US" sz="1700"/>
                        <a:t>Dallas Area Rapid Transit </a:t>
                      </a:r>
                    </a:p>
                  </a:txBody>
                  <a:tcPr/>
                </a:tc>
                <a:tc>
                  <a:txBody>
                    <a:bodyPr/>
                    <a:lstStyle/>
                    <a:p>
                      <a:r>
                        <a:rPr lang="en-US" sz="1700"/>
                        <a:t>Bus </a:t>
                      </a:r>
                    </a:p>
                  </a:txBody>
                  <a:tcPr/>
                </a:tc>
                <a:tc>
                  <a:txBody>
                    <a:bodyPr/>
                    <a:lstStyle/>
                    <a:p>
                      <a:r>
                        <a:rPr lang="en-US" sz="1700"/>
                        <a:t>Transit </a:t>
                      </a:r>
                    </a:p>
                  </a:txBody>
                  <a:tcPr/>
                </a:tc>
                <a:tc>
                  <a:txBody>
                    <a:bodyPr/>
                    <a:lstStyle/>
                    <a:p>
                      <a:r>
                        <a:rPr lang="en-US" sz="1700"/>
                        <a:t>Some </a:t>
                      </a:r>
                    </a:p>
                  </a:txBody>
                  <a:tcPr/>
                </a:tc>
                <a:extLst>
                  <a:ext uri="{0D108BD9-81ED-4DB2-BD59-A6C34878D82A}">
                    <a16:rowId xmlns:a16="http://schemas.microsoft.com/office/drawing/2014/main" val="2337278741"/>
                  </a:ext>
                </a:extLst>
              </a:tr>
              <a:tr h="370840">
                <a:tc>
                  <a:txBody>
                    <a:bodyPr/>
                    <a:lstStyle/>
                    <a:p>
                      <a:r>
                        <a:rPr lang="en-US" sz="1700"/>
                        <a:t>City of Denton</a:t>
                      </a:r>
                    </a:p>
                  </a:txBody>
                  <a:tcPr/>
                </a:tc>
                <a:tc>
                  <a:txBody>
                    <a:bodyPr/>
                    <a:lstStyle/>
                    <a:p>
                      <a:r>
                        <a:rPr lang="en-US" sz="1700"/>
                        <a:t>Fire Truck</a:t>
                      </a:r>
                    </a:p>
                  </a:txBody>
                  <a:tcPr/>
                </a:tc>
                <a:tc>
                  <a:txBody>
                    <a:bodyPr/>
                    <a:lstStyle/>
                    <a:p>
                      <a:r>
                        <a:rPr lang="en-US" sz="1700"/>
                        <a:t>Public Safety</a:t>
                      </a:r>
                    </a:p>
                  </a:txBody>
                  <a:tcPr/>
                </a:tc>
                <a:tc>
                  <a:txBody>
                    <a:bodyPr/>
                    <a:lstStyle/>
                    <a:p>
                      <a:r>
                        <a:rPr lang="en-US" sz="1700"/>
                        <a:t>Planned </a:t>
                      </a:r>
                    </a:p>
                  </a:txBody>
                  <a:tcPr/>
                </a:tc>
                <a:extLst>
                  <a:ext uri="{0D108BD9-81ED-4DB2-BD59-A6C34878D82A}">
                    <a16:rowId xmlns:a16="http://schemas.microsoft.com/office/drawing/2014/main" val="3488288455"/>
                  </a:ext>
                </a:extLst>
              </a:tr>
              <a:tr h="370840">
                <a:tc>
                  <a:txBody>
                    <a:bodyPr/>
                    <a:lstStyle/>
                    <a:p>
                      <a:r>
                        <a:rPr lang="en-US" sz="1700"/>
                        <a:t>City of Carrollton</a:t>
                      </a:r>
                    </a:p>
                  </a:txBody>
                  <a:tcPr/>
                </a:tc>
                <a:tc>
                  <a:txBody>
                    <a:bodyPr/>
                    <a:lstStyle/>
                    <a:p>
                      <a:pPr lvl="0" algn="l">
                        <a:lnSpc>
                          <a:spcPct val="100000"/>
                        </a:lnSpc>
                        <a:spcBef>
                          <a:spcPts val="0"/>
                        </a:spcBef>
                        <a:spcAft>
                          <a:spcPts val="0"/>
                        </a:spcAft>
                        <a:buNone/>
                      </a:pPr>
                      <a:r>
                        <a:rPr lang="en-US" sz="1700" b="0" i="0" u="none" strike="noStrike" noProof="0">
                          <a:solidFill>
                            <a:srgbClr val="000000"/>
                          </a:solidFill>
                          <a:latin typeface="Aptos"/>
                        </a:rPr>
                        <a:t>Electric sedan</a:t>
                      </a:r>
                    </a:p>
                  </a:txBody>
                  <a:tcPr/>
                </a:tc>
                <a:tc>
                  <a:txBody>
                    <a:bodyPr/>
                    <a:lstStyle/>
                    <a:p>
                      <a:r>
                        <a:rPr lang="en-US" sz="1700"/>
                        <a:t>Public Safety</a:t>
                      </a:r>
                    </a:p>
                  </a:txBody>
                  <a:tcPr/>
                </a:tc>
                <a:tc>
                  <a:txBody>
                    <a:bodyPr/>
                    <a:lstStyle/>
                    <a:p>
                      <a:r>
                        <a:rPr lang="en-US" sz="1700"/>
                        <a:t>Some</a:t>
                      </a:r>
                    </a:p>
                  </a:txBody>
                  <a:tcPr/>
                </a:tc>
                <a:extLst>
                  <a:ext uri="{0D108BD9-81ED-4DB2-BD59-A6C34878D82A}">
                    <a16:rowId xmlns:a16="http://schemas.microsoft.com/office/drawing/2014/main" val="2855747837"/>
                  </a:ext>
                </a:extLst>
              </a:tr>
              <a:tr h="370840">
                <a:tc>
                  <a:txBody>
                    <a:bodyPr/>
                    <a:lstStyle/>
                    <a:p>
                      <a:r>
                        <a:rPr lang="en-US" sz="1700"/>
                        <a:t>Dallas County Sheriff's Office</a:t>
                      </a:r>
                    </a:p>
                  </a:txBody>
                  <a:tcPr/>
                </a:tc>
                <a:tc>
                  <a:txBody>
                    <a:bodyPr/>
                    <a:lstStyle/>
                    <a:p>
                      <a:pPr lvl="0" algn="l">
                        <a:lnSpc>
                          <a:spcPct val="100000"/>
                        </a:lnSpc>
                        <a:spcBef>
                          <a:spcPts val="0"/>
                        </a:spcBef>
                        <a:spcAft>
                          <a:spcPts val="0"/>
                        </a:spcAft>
                        <a:buNone/>
                      </a:pPr>
                      <a:r>
                        <a:rPr lang="en-US" sz="1700" b="0" i="0" u="none" strike="noStrike" noProof="0">
                          <a:solidFill>
                            <a:srgbClr val="000000"/>
                          </a:solidFill>
                          <a:latin typeface="Aptos"/>
                        </a:rPr>
                        <a:t>Electric sedan</a:t>
                      </a:r>
                    </a:p>
                  </a:txBody>
                  <a:tcPr/>
                </a:tc>
                <a:tc>
                  <a:txBody>
                    <a:bodyPr/>
                    <a:lstStyle/>
                    <a:p>
                      <a:r>
                        <a:rPr lang="en-US" sz="1700"/>
                        <a:t>Public Safety</a:t>
                      </a:r>
                    </a:p>
                  </a:txBody>
                  <a:tcPr/>
                </a:tc>
                <a:tc>
                  <a:txBody>
                    <a:bodyPr/>
                    <a:lstStyle/>
                    <a:p>
                      <a:r>
                        <a:rPr lang="en-US" sz="1700"/>
                        <a:t>Some</a:t>
                      </a:r>
                    </a:p>
                  </a:txBody>
                  <a:tcPr/>
                </a:tc>
                <a:extLst>
                  <a:ext uri="{0D108BD9-81ED-4DB2-BD59-A6C34878D82A}">
                    <a16:rowId xmlns:a16="http://schemas.microsoft.com/office/drawing/2014/main" val="4203725378"/>
                  </a:ext>
                </a:extLst>
              </a:tr>
            </a:tbl>
          </a:graphicData>
        </a:graphic>
      </p:graphicFrame>
      <p:sp>
        <p:nvSpPr>
          <p:cNvPr id="3" name="TextBox 2">
            <a:extLst>
              <a:ext uri="{FF2B5EF4-FFF2-40B4-BE49-F238E27FC236}">
                <a16:creationId xmlns:a16="http://schemas.microsoft.com/office/drawing/2014/main" id="{DC1C13F4-1105-A8A7-E39E-A78AFD3E6328}"/>
              </a:ext>
            </a:extLst>
          </p:cNvPr>
          <p:cNvSpPr txBox="1"/>
          <p:nvPr/>
        </p:nvSpPr>
        <p:spPr>
          <a:xfrm>
            <a:off x="247135" y="5848537"/>
            <a:ext cx="5584985" cy="830997"/>
          </a:xfrm>
          <a:prstGeom prst="rect">
            <a:avLst/>
          </a:prstGeom>
          <a:solidFill>
            <a:schemeClr val="bg2"/>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00000"/>
                </a:solidFill>
                <a:latin typeface="Lato"/>
                <a:ea typeface="Lato"/>
                <a:cs typeface="Lato"/>
              </a:rPr>
              <a:t>What are the critical transportation assets in the region, or in your organization, that you want us to consider when planning?</a:t>
            </a:r>
            <a:endParaRPr lang="en-US" sz="1000" b="1">
              <a:solidFill>
                <a:srgbClr val="000000"/>
              </a:solidFill>
            </a:endParaRPr>
          </a:p>
        </p:txBody>
      </p:sp>
      <p:sp>
        <p:nvSpPr>
          <p:cNvPr id="9" name="Footer Placeholder 3">
            <a:extLst>
              <a:ext uri="{FF2B5EF4-FFF2-40B4-BE49-F238E27FC236}">
                <a16:creationId xmlns:a16="http://schemas.microsoft.com/office/drawing/2014/main" id="{E5EBA5D5-C116-C7A6-F8F7-92DBF04F9C0B}"/>
              </a:ext>
            </a:extLst>
          </p:cNvPr>
          <p:cNvSpPr txBox="1">
            <a:spLocks/>
          </p:cNvSpPr>
          <p:nvPr/>
        </p:nvSpPr>
        <p:spPr>
          <a:xfrm>
            <a:off x="8216508" y="6366647"/>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1" name="Picture 10">
            <a:extLst>
              <a:ext uri="{FF2B5EF4-FFF2-40B4-BE49-F238E27FC236}">
                <a16:creationId xmlns:a16="http://schemas.microsoft.com/office/drawing/2014/main" id="{314F9FC8-A88F-F026-C0F8-5B26799CFF76}"/>
              </a:ext>
            </a:extLst>
          </p:cNvPr>
          <p:cNvPicPr>
            <a:picLocks noChangeAspect="1"/>
          </p:cNvPicPr>
          <p:nvPr/>
        </p:nvPicPr>
        <p:blipFill>
          <a:blip r:embed="rId3"/>
          <a:stretch>
            <a:fillRect/>
          </a:stretch>
        </p:blipFill>
        <p:spPr>
          <a:xfrm>
            <a:off x="7367197" y="6311112"/>
            <a:ext cx="841321" cy="420660"/>
          </a:xfrm>
          <a:prstGeom prst="rect">
            <a:avLst/>
          </a:prstGeom>
        </p:spPr>
      </p:pic>
      <p:pic>
        <p:nvPicPr>
          <p:cNvPr id="13" name="Picture 12">
            <a:extLst>
              <a:ext uri="{FF2B5EF4-FFF2-40B4-BE49-F238E27FC236}">
                <a16:creationId xmlns:a16="http://schemas.microsoft.com/office/drawing/2014/main" id="{D25FB2F6-2C42-3CE8-6A8E-439AACF2AA86}"/>
              </a:ext>
            </a:extLst>
          </p:cNvPr>
          <p:cNvPicPr>
            <a:picLocks noChangeAspect="1"/>
          </p:cNvPicPr>
          <p:nvPr/>
        </p:nvPicPr>
        <p:blipFill>
          <a:blip r:embed="rId4"/>
          <a:stretch>
            <a:fillRect/>
          </a:stretch>
        </p:blipFill>
        <p:spPr>
          <a:xfrm>
            <a:off x="6965092" y="6309696"/>
            <a:ext cx="390178" cy="426757"/>
          </a:xfrm>
          <a:prstGeom prst="rect">
            <a:avLst/>
          </a:prstGeom>
        </p:spPr>
      </p:pic>
    </p:spTree>
    <p:extLst>
      <p:ext uri="{BB962C8B-B14F-4D97-AF65-F5344CB8AC3E}">
        <p14:creationId xmlns:p14="http://schemas.microsoft.com/office/powerpoint/2010/main" val="1059827500"/>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BB2B-9EAB-76B4-3F67-7ECDD855FA19}"/>
              </a:ext>
            </a:extLst>
          </p:cNvPr>
          <p:cNvSpPr>
            <a:spLocks noGrp="1"/>
          </p:cNvSpPr>
          <p:nvPr>
            <p:ph type="title"/>
          </p:nvPr>
        </p:nvSpPr>
        <p:spPr>
          <a:xfrm>
            <a:off x="551070" y="240138"/>
            <a:ext cx="10515600" cy="682625"/>
          </a:xfrm>
        </p:spPr>
        <p:txBody>
          <a:bodyPr anchor="ctr">
            <a:normAutofit/>
          </a:bodyPr>
          <a:lstStyle/>
          <a:p>
            <a:r>
              <a:rPr lang="en-US" sz="4100">
                <a:latin typeface="Lato" panose="020F0502020204030203" pitchFamily="34" charset="0"/>
              </a:rPr>
              <a:t>Agenda</a:t>
            </a:r>
          </a:p>
        </p:txBody>
      </p:sp>
      <p:sp>
        <p:nvSpPr>
          <p:cNvPr id="5" name="Content Placeholder 4">
            <a:extLst>
              <a:ext uri="{FF2B5EF4-FFF2-40B4-BE49-F238E27FC236}">
                <a16:creationId xmlns:a16="http://schemas.microsoft.com/office/drawing/2014/main" id="{B2F1B34A-27FB-5D22-4DF6-39D51D32D767}"/>
              </a:ext>
            </a:extLst>
          </p:cNvPr>
          <p:cNvSpPr>
            <a:spLocks noGrp="1"/>
          </p:cNvSpPr>
          <p:nvPr>
            <p:ph idx="1"/>
          </p:nvPr>
        </p:nvSpPr>
        <p:spPr>
          <a:xfrm>
            <a:off x="548630" y="1158314"/>
            <a:ext cx="7273353" cy="5152732"/>
          </a:xfrm>
        </p:spPr>
        <p:txBody>
          <a:bodyPr vert="horz" lIns="91440" tIns="45720" rIns="91440" bIns="45720" rtlCol="0" anchor="t">
            <a:normAutofit fontScale="92500" lnSpcReduction="10000"/>
          </a:bodyPr>
          <a:lstStyle/>
          <a:p>
            <a:r>
              <a:rPr lang="en-US" sz="2000" b="1">
                <a:solidFill>
                  <a:srgbClr val="000000"/>
                </a:solidFill>
                <a:effectLst/>
                <a:latin typeface="Lato"/>
                <a:ea typeface="Lato"/>
                <a:cs typeface="Lato"/>
              </a:rPr>
              <a:t>Kickoff</a:t>
            </a:r>
          </a:p>
          <a:p>
            <a:endParaRPr lang="en-US" sz="1400">
              <a:solidFill>
                <a:srgbClr val="000000"/>
              </a:solidFill>
              <a:effectLst/>
            </a:endParaRPr>
          </a:p>
          <a:p>
            <a:r>
              <a:rPr lang="en-US" sz="2000" b="1">
                <a:solidFill>
                  <a:srgbClr val="000000"/>
                </a:solidFill>
                <a:latin typeface="Lato"/>
                <a:ea typeface="Lato"/>
                <a:cs typeface="Lato"/>
              </a:rPr>
              <a:t>The Need for Resilient EV Charging</a:t>
            </a:r>
          </a:p>
          <a:p>
            <a:r>
              <a:rPr lang="en-US" sz="2000">
                <a:solidFill>
                  <a:srgbClr val="000000"/>
                </a:solidFill>
                <a:latin typeface="Lato"/>
                <a:ea typeface="Lato"/>
                <a:cs typeface="Lato"/>
              </a:rPr>
              <a:t>   </a:t>
            </a:r>
            <a:r>
              <a:rPr lang="en-US" sz="2100">
                <a:solidFill>
                  <a:srgbClr val="000000"/>
                </a:solidFill>
                <a:latin typeface="Lato"/>
                <a:ea typeface="Lato"/>
                <a:cs typeface="Lato"/>
              </a:rPr>
              <a:t> Check In: Questions?</a:t>
            </a:r>
            <a:endParaRPr lang="en-US" sz="2000">
              <a:solidFill>
                <a:srgbClr val="000000"/>
              </a:solidFill>
            </a:endParaRPr>
          </a:p>
          <a:p>
            <a:r>
              <a:rPr lang="en-US" sz="2000" b="1">
                <a:solidFill>
                  <a:srgbClr val="000000"/>
                </a:solidFill>
                <a:latin typeface="Lato"/>
                <a:ea typeface="Lato"/>
                <a:cs typeface="Lato"/>
              </a:rPr>
              <a:t>Scope Overview and Establishing Regional Objectives, Outputs, &amp; Outcomes</a:t>
            </a:r>
            <a:endParaRPr lang="en-US" sz="2000" b="1">
              <a:solidFill>
                <a:srgbClr val="000000"/>
              </a:solidFill>
              <a:effectLst/>
              <a:latin typeface="Lato"/>
              <a:ea typeface="Lato"/>
              <a:cs typeface="Lato"/>
            </a:endParaRPr>
          </a:p>
          <a:p>
            <a:r>
              <a:rPr lang="en-US" sz="2000">
                <a:solidFill>
                  <a:srgbClr val="000000"/>
                </a:solidFill>
                <a:latin typeface="Lato"/>
                <a:ea typeface="Lato"/>
                <a:cs typeface="Lato"/>
              </a:rPr>
              <a:t>    Framing the Project</a:t>
            </a:r>
            <a:endParaRPr lang="en-US" sz="2000">
              <a:solidFill>
                <a:srgbClr val="000000"/>
              </a:solidFill>
            </a:endParaRPr>
          </a:p>
          <a:p>
            <a:r>
              <a:rPr lang="en-US" sz="2000">
                <a:solidFill>
                  <a:srgbClr val="000000"/>
                </a:solidFill>
                <a:latin typeface="Lato"/>
                <a:ea typeface="Lato"/>
                <a:cs typeface="Lato"/>
              </a:rPr>
              <a:t>    Check In: Questions?</a:t>
            </a:r>
            <a:endParaRPr lang="en-US" sz="2000">
              <a:solidFill>
                <a:srgbClr val="000000"/>
              </a:solidFill>
              <a:effectLst/>
            </a:endParaRPr>
          </a:p>
          <a:p>
            <a:endParaRPr lang="en-US" sz="2000">
              <a:solidFill>
                <a:srgbClr val="000000"/>
              </a:solidFill>
            </a:endParaRPr>
          </a:p>
          <a:p>
            <a:r>
              <a:rPr lang="en-US" sz="2000" b="1">
                <a:solidFill>
                  <a:srgbClr val="000000"/>
                </a:solidFill>
                <a:latin typeface="Lato"/>
                <a:ea typeface="Lato"/>
                <a:cs typeface="Lato"/>
              </a:rPr>
              <a:t>Resilient Charging Technologies and Strategies</a:t>
            </a:r>
            <a:r>
              <a:rPr lang="en-US" sz="2000">
                <a:solidFill>
                  <a:srgbClr val="000000"/>
                </a:solidFill>
                <a:latin typeface="Lato"/>
                <a:ea typeface="Lato"/>
                <a:cs typeface="Lato"/>
              </a:rPr>
              <a:t> </a:t>
            </a:r>
            <a:endParaRPr lang="en-US" sz="2000">
              <a:solidFill>
                <a:srgbClr val="000000"/>
              </a:solidFill>
            </a:endParaRPr>
          </a:p>
          <a:p>
            <a:r>
              <a:rPr lang="en-US" sz="2000">
                <a:solidFill>
                  <a:srgbClr val="000000"/>
                </a:solidFill>
                <a:latin typeface="Lato"/>
                <a:ea typeface="Lato"/>
                <a:cs typeface="Lato"/>
              </a:rPr>
              <a:t>	</a:t>
            </a:r>
            <a:r>
              <a:rPr lang="en-US" sz="2000">
                <a:solidFill>
                  <a:srgbClr val="000000"/>
                </a:solidFill>
                <a:effectLst/>
                <a:latin typeface="Lato"/>
                <a:ea typeface="Lato"/>
                <a:cs typeface="Lato"/>
              </a:rPr>
              <a:t> </a:t>
            </a:r>
            <a:r>
              <a:rPr lang="en-US" sz="2000">
                <a:solidFill>
                  <a:srgbClr val="000000"/>
                </a:solidFill>
                <a:latin typeface="Lato"/>
                <a:ea typeface="Lato"/>
                <a:cs typeface="Lato"/>
              </a:rPr>
              <a:t>Introduction, Comparison, and Regional Adaptations</a:t>
            </a:r>
            <a:endParaRPr lang="en-US" sz="2000">
              <a:solidFill>
                <a:srgbClr val="000000"/>
              </a:solidFill>
              <a:effectLst/>
            </a:endParaRPr>
          </a:p>
          <a:p>
            <a:r>
              <a:rPr lang="en-US" sz="2000">
                <a:solidFill>
                  <a:srgbClr val="000000"/>
                </a:solidFill>
                <a:latin typeface="Lato"/>
                <a:ea typeface="Lato"/>
                <a:cs typeface="Lato"/>
              </a:rPr>
              <a:t>     Gap and SWOT Analyses</a:t>
            </a:r>
            <a:endParaRPr lang="en-US"/>
          </a:p>
          <a:p>
            <a:r>
              <a:rPr lang="en-US" sz="2000">
                <a:solidFill>
                  <a:srgbClr val="000000"/>
                </a:solidFill>
                <a:latin typeface="Lato"/>
                <a:ea typeface="Lato"/>
                <a:cs typeface="Lato"/>
              </a:rPr>
              <a:t>          Check In: Questions?</a:t>
            </a:r>
            <a:endParaRPr lang="en-US" sz="2000">
              <a:solidFill>
                <a:srgbClr val="000000"/>
              </a:solidFill>
            </a:endParaRPr>
          </a:p>
          <a:p>
            <a:endParaRPr lang="en-US" sz="1400">
              <a:solidFill>
                <a:srgbClr val="000000"/>
              </a:solidFill>
              <a:latin typeface="Lato"/>
              <a:ea typeface="Lato"/>
              <a:cs typeface="Lato"/>
            </a:endParaRPr>
          </a:p>
          <a:p>
            <a:r>
              <a:rPr lang="en-US" sz="2000" b="1">
                <a:solidFill>
                  <a:srgbClr val="000000"/>
                </a:solidFill>
                <a:latin typeface="Lato"/>
                <a:ea typeface="Lato"/>
                <a:cs typeface="Lato"/>
              </a:rPr>
              <a:t>Final Remarks</a:t>
            </a:r>
            <a:endParaRPr lang="en-US" sz="2000" b="1">
              <a:solidFill>
                <a:srgbClr val="000000"/>
              </a:solidFill>
            </a:endParaRPr>
          </a:p>
        </p:txBody>
      </p:sp>
      <p:sp>
        <p:nvSpPr>
          <p:cNvPr id="4" name="Slide Number Placeholder 3">
            <a:extLst>
              <a:ext uri="{FF2B5EF4-FFF2-40B4-BE49-F238E27FC236}">
                <a16:creationId xmlns:a16="http://schemas.microsoft.com/office/drawing/2014/main" id="{732E2A77-3CA7-40AC-3F8F-813AF2DD3B6A}"/>
              </a:ext>
            </a:extLst>
          </p:cNvPr>
          <p:cNvSpPr>
            <a:spLocks noGrp="1"/>
          </p:cNvSpPr>
          <p:nvPr>
            <p:ph type="sldNum" sz="quarter" idx="15"/>
          </p:nvPr>
        </p:nvSpPr>
        <p:spPr/>
        <p:txBody>
          <a:bodyPr anchor="ctr">
            <a:normAutofit/>
          </a:bodyPr>
          <a:lstStyle/>
          <a:p>
            <a:pPr>
              <a:spcAft>
                <a:spcPts val="600"/>
              </a:spcAft>
            </a:pPr>
            <a:fld id="{F7B4771B-AE04-41F8-8441-EC7D184086A2}" type="slidenum">
              <a:rPr lang="en-US" smtClean="0"/>
              <a:pPr>
                <a:spcAft>
                  <a:spcPts val="600"/>
                </a:spcAft>
              </a:pPr>
              <a:t>3</a:t>
            </a:fld>
            <a:endParaRPr lang="en-US"/>
          </a:p>
        </p:txBody>
      </p:sp>
      <p:pic>
        <p:nvPicPr>
          <p:cNvPr id="3" name="Picture 2">
            <a:extLst>
              <a:ext uri="{FF2B5EF4-FFF2-40B4-BE49-F238E27FC236}">
                <a16:creationId xmlns:a16="http://schemas.microsoft.com/office/drawing/2014/main" id="{D3147B0A-89E3-8AEB-AFFB-31D34630ADC8}"/>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6" name="Picture 5">
            <a:extLst>
              <a:ext uri="{FF2B5EF4-FFF2-40B4-BE49-F238E27FC236}">
                <a16:creationId xmlns:a16="http://schemas.microsoft.com/office/drawing/2014/main" id="{6C1508CB-74E3-F382-0377-D3E6757394D5}"/>
              </a:ext>
            </a:extLst>
          </p:cNvPr>
          <p:cNvPicPr>
            <a:picLocks noChangeAspect="1"/>
          </p:cNvPicPr>
          <p:nvPr/>
        </p:nvPicPr>
        <p:blipFill>
          <a:blip r:embed="rId4"/>
          <a:stretch>
            <a:fillRect/>
          </a:stretch>
        </p:blipFill>
        <p:spPr>
          <a:xfrm>
            <a:off x="359599" y="6312504"/>
            <a:ext cx="390178" cy="426757"/>
          </a:xfrm>
          <a:prstGeom prst="rect">
            <a:avLst/>
          </a:prstGeom>
        </p:spPr>
      </p:pic>
      <p:sp>
        <p:nvSpPr>
          <p:cNvPr id="7" name="Footer Placeholder 3">
            <a:extLst>
              <a:ext uri="{FF2B5EF4-FFF2-40B4-BE49-F238E27FC236}">
                <a16:creationId xmlns:a16="http://schemas.microsoft.com/office/drawing/2014/main" id="{FBE403FF-1550-8C0C-9734-E634115DE1BF}"/>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Tree>
    <p:extLst>
      <p:ext uri="{BB962C8B-B14F-4D97-AF65-F5344CB8AC3E}">
        <p14:creationId xmlns:p14="http://schemas.microsoft.com/office/powerpoint/2010/main" val="489603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9E60-CBF3-39E5-F858-0CAFCB39CC14}"/>
            </a:ext>
          </a:extLst>
        </p:cNvPr>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1BA1D723-D563-B007-9B95-D70386422B18}"/>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ED165D78-F1A5-BB6D-1DB6-DA1FC8A08275}"/>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50714A42-0241-A2FD-E2E8-9EA6CD717748}"/>
              </a:ext>
            </a:extLst>
          </p:cNvPr>
          <p:cNvSpPr>
            <a:spLocks noGrp="1"/>
          </p:cNvSpPr>
          <p:nvPr>
            <p:ph type="title"/>
          </p:nvPr>
        </p:nvSpPr>
        <p:spPr/>
        <p:txBody>
          <a:bodyPr>
            <a:normAutofit/>
          </a:bodyPr>
          <a:lstStyle/>
          <a:p>
            <a:r>
              <a:rPr lang="en-US">
                <a:solidFill>
                  <a:srgbClr val="04486B"/>
                </a:solidFill>
                <a:latin typeface="Lato Bold"/>
                <a:ea typeface="Lato Bold"/>
                <a:cs typeface="Lato Bold"/>
              </a:rPr>
              <a:t>Questions?</a:t>
            </a:r>
            <a:endParaRPr lang="en-US">
              <a:solidFill>
                <a:srgbClr val="04486B"/>
              </a:solidFill>
              <a:ea typeface="Lato Bold"/>
              <a:cs typeface="Lato Bold"/>
            </a:endParaRPr>
          </a:p>
        </p:txBody>
      </p:sp>
      <p:sp>
        <p:nvSpPr>
          <p:cNvPr id="4" name="Footer Placeholder 6">
            <a:extLst>
              <a:ext uri="{FF2B5EF4-FFF2-40B4-BE49-F238E27FC236}">
                <a16:creationId xmlns:a16="http://schemas.microsoft.com/office/drawing/2014/main" id="{F49D12E5-EECB-934C-0235-00AD067E02A9}"/>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1262568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3106-EFF0-4520-B305-A9C4889E2007}"/>
              </a:ext>
            </a:extLst>
          </p:cNvPr>
          <p:cNvSpPr>
            <a:spLocks noGrp="1"/>
          </p:cNvSpPr>
          <p:nvPr>
            <p:ph type="title"/>
          </p:nvPr>
        </p:nvSpPr>
        <p:spPr>
          <a:xfrm>
            <a:off x="404838" y="2353"/>
            <a:ext cx="5848428" cy="1450757"/>
          </a:xfrm>
        </p:spPr>
        <p:txBody>
          <a:bodyPr>
            <a:normAutofit/>
          </a:bodyPr>
          <a:lstStyle/>
          <a:p>
            <a:r>
              <a:rPr lang="en-US" sz="4000">
                <a:solidFill>
                  <a:srgbClr val="153D64"/>
                </a:solidFill>
                <a:latin typeface="Lato"/>
                <a:ea typeface="Lato"/>
                <a:cs typeface="Lato"/>
              </a:rPr>
              <a:t>Next Steps</a:t>
            </a:r>
          </a:p>
        </p:txBody>
      </p:sp>
      <p:sp>
        <p:nvSpPr>
          <p:cNvPr id="3" name="Content Placeholder 2">
            <a:extLst>
              <a:ext uri="{FF2B5EF4-FFF2-40B4-BE49-F238E27FC236}">
                <a16:creationId xmlns:a16="http://schemas.microsoft.com/office/drawing/2014/main" id="{D541B1F6-781A-4A81-A44C-54CE4143C76A}"/>
              </a:ext>
            </a:extLst>
          </p:cNvPr>
          <p:cNvSpPr>
            <a:spLocks noGrp="1"/>
          </p:cNvSpPr>
          <p:nvPr>
            <p:ph sz="half" idx="1"/>
          </p:nvPr>
        </p:nvSpPr>
        <p:spPr>
          <a:prstGeom prst="rect">
            <a:avLst/>
          </a:prstGeom>
          <a:noFill/>
          <a:ln w="28575">
            <a:no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marL="0" indent="0" fontAlgn="base">
              <a:buNone/>
            </a:pPr>
            <a:endParaRPr lang="en-US" sz="3200">
              <a:solidFill>
                <a:srgbClr val="000000"/>
              </a:solidFill>
              <a:ea typeface="Calibri"/>
              <a:cs typeface="Calibri"/>
            </a:endParaRPr>
          </a:p>
          <a:p>
            <a:pPr algn="l" rtl="0" fontAlgn="base"/>
            <a:endParaRPr lang="en-US" b="0" i="0">
              <a:solidFill>
                <a:srgbClr val="000000"/>
              </a:solidFill>
              <a:effectLst/>
              <a:latin typeface="Calibri"/>
              <a:ea typeface="Calibri"/>
              <a:cs typeface="Calibri"/>
            </a:endParaRPr>
          </a:p>
        </p:txBody>
      </p:sp>
      <p:sp>
        <p:nvSpPr>
          <p:cNvPr id="5" name="Slide Number Placeholder 4">
            <a:extLst>
              <a:ext uri="{FF2B5EF4-FFF2-40B4-BE49-F238E27FC236}">
                <a16:creationId xmlns:a16="http://schemas.microsoft.com/office/drawing/2014/main" id="{8553C9DE-DAAF-4EB8-B719-E01DA0F9B87C}"/>
              </a:ext>
            </a:extLst>
          </p:cNvPr>
          <p:cNvSpPr>
            <a:spLocks noGrp="1"/>
          </p:cNvSpPr>
          <p:nvPr>
            <p:ph type="sldNum" sz="quarter" idx="12"/>
          </p:nvPr>
        </p:nvSpPr>
        <p:spPr/>
        <p:txBody>
          <a:bodyPr/>
          <a:lstStyle/>
          <a:p>
            <a:fld id="{35E33884-4D56-43DE-8C3B-45475C2919D2}" type="slidenum">
              <a:rPr lang="en-US" dirty="0" smtClean="0">
                <a:solidFill>
                  <a:srgbClr val="000000"/>
                </a:solidFill>
              </a:rPr>
              <a:t>31</a:t>
            </a:fld>
            <a:endParaRPr lang="en-US">
              <a:solidFill>
                <a:srgbClr val="000000"/>
              </a:solidFill>
            </a:endParaRPr>
          </a:p>
        </p:txBody>
      </p:sp>
      <p:pic>
        <p:nvPicPr>
          <p:cNvPr id="6" name="Picture 5" descr="Qr code on a square with a city in the background&#10;&#10;Description automatically generated">
            <a:extLst>
              <a:ext uri="{FF2B5EF4-FFF2-40B4-BE49-F238E27FC236}">
                <a16:creationId xmlns:a16="http://schemas.microsoft.com/office/drawing/2014/main" id="{2D2D56B2-EB2B-22BC-869F-3C2AA9B6C02E}"/>
              </a:ext>
            </a:extLst>
          </p:cNvPr>
          <p:cNvPicPr>
            <a:picLocks noChangeAspect="1"/>
          </p:cNvPicPr>
          <p:nvPr/>
        </p:nvPicPr>
        <p:blipFill>
          <a:blip r:embed="rId3"/>
          <a:stretch>
            <a:fillRect/>
          </a:stretch>
        </p:blipFill>
        <p:spPr>
          <a:xfrm>
            <a:off x="5934422" y="370026"/>
            <a:ext cx="5912396" cy="6168886"/>
          </a:xfrm>
          <a:prstGeom prst="rect">
            <a:avLst/>
          </a:prstGeom>
        </p:spPr>
      </p:pic>
      <p:sp>
        <p:nvSpPr>
          <p:cNvPr id="9" name="TextBox 6">
            <a:extLst>
              <a:ext uri="{FF2B5EF4-FFF2-40B4-BE49-F238E27FC236}">
                <a16:creationId xmlns:a16="http://schemas.microsoft.com/office/drawing/2014/main" id="{279F9BFB-A4B0-17E9-70DD-BBD33302E094}"/>
              </a:ext>
            </a:extLst>
          </p:cNvPr>
          <p:cNvSpPr txBox="1"/>
          <p:nvPr/>
        </p:nvSpPr>
        <p:spPr>
          <a:xfrm>
            <a:off x="400657" y="1226322"/>
            <a:ext cx="5184599" cy="50167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0000"/>
                </a:solidFill>
                <a:latin typeface="Lato"/>
                <a:ea typeface="Lato"/>
                <a:cs typeface="Lato"/>
              </a:rPr>
              <a:t>Complete Stakeholder Form</a:t>
            </a:r>
          </a:p>
          <a:p>
            <a:pPr marL="800100" lvl="1" indent="-342900">
              <a:buFont typeface="Courier New"/>
              <a:buChar char="o"/>
            </a:pPr>
            <a:r>
              <a:rPr lang="en-US" sz="2000">
                <a:solidFill>
                  <a:srgbClr val="000000"/>
                </a:solidFill>
                <a:latin typeface="Lato"/>
                <a:ea typeface="Lato"/>
                <a:cs typeface="Lato"/>
              </a:rPr>
              <a:t>Send form to any relevant potential stakeholders</a:t>
            </a:r>
          </a:p>
          <a:p>
            <a:pPr marL="800100" lvl="1" indent="-342900">
              <a:buFont typeface="Courier New"/>
              <a:buChar char="o"/>
            </a:pPr>
            <a:r>
              <a:rPr lang="en-US" sz="2000">
                <a:solidFill>
                  <a:srgbClr val="000000"/>
                </a:solidFill>
                <a:latin typeface="Lato"/>
                <a:ea typeface="Lato"/>
                <a:cs typeface="Lato"/>
              </a:rPr>
              <a:t>Check out the informational one-pager on this project</a:t>
            </a:r>
          </a:p>
          <a:p>
            <a:pPr marL="342900" indent="-342900">
              <a:buFont typeface="Arial"/>
              <a:buChar char="•"/>
            </a:pPr>
            <a:endParaRPr lang="en-US" sz="2000">
              <a:latin typeface="Lato"/>
              <a:ea typeface="Lato"/>
              <a:cs typeface="Lato"/>
            </a:endParaRPr>
          </a:p>
          <a:p>
            <a:pPr marL="342900" indent="-342900">
              <a:buFont typeface="Arial"/>
              <a:buChar char="•"/>
            </a:pPr>
            <a:r>
              <a:rPr lang="en-US" sz="2000">
                <a:latin typeface="Lato"/>
                <a:ea typeface="Lato"/>
                <a:cs typeface="Lato"/>
              </a:rPr>
              <a:t>Stay tuned for our upcoming regional stakeholder engagement meetings</a:t>
            </a:r>
          </a:p>
          <a:p>
            <a:pPr marL="800100" lvl="1" indent="-342900">
              <a:buFont typeface="Courier New"/>
              <a:buChar char="o"/>
            </a:pPr>
            <a:r>
              <a:rPr lang="en-US" sz="2000">
                <a:latin typeface="Lato"/>
                <a:ea typeface="Lato"/>
                <a:cs typeface="Lato"/>
              </a:rPr>
              <a:t> May 28, 2025</a:t>
            </a:r>
          </a:p>
          <a:p>
            <a:pPr marL="800100" lvl="1" indent="-342900">
              <a:buFont typeface="Courier New"/>
              <a:buChar char="o"/>
            </a:pPr>
            <a:r>
              <a:rPr lang="en-US" sz="2000" b="1" i="1">
                <a:solidFill>
                  <a:srgbClr val="000000"/>
                </a:solidFill>
                <a:latin typeface="Lato"/>
                <a:ea typeface="Lato"/>
                <a:cs typeface="Lato"/>
              </a:rPr>
              <a:t>Potential tour May/June 2025</a:t>
            </a:r>
            <a:endParaRPr lang="en-US" sz="2000">
              <a:latin typeface="Lato"/>
              <a:ea typeface="Lato"/>
              <a:cs typeface="Lato"/>
            </a:endParaRPr>
          </a:p>
          <a:p>
            <a:pPr marL="800100" lvl="1" indent="-342900">
              <a:buFont typeface="Courier New"/>
              <a:buChar char="o"/>
            </a:pPr>
            <a:r>
              <a:rPr lang="en-US" sz="2000">
                <a:latin typeface="Lato"/>
                <a:ea typeface="Lato"/>
                <a:cs typeface="Lato"/>
              </a:rPr>
              <a:t>July 30, 2025</a:t>
            </a:r>
          </a:p>
          <a:p>
            <a:pPr marL="800100" lvl="1" indent="-342900">
              <a:buFont typeface="Courier New"/>
              <a:buChar char="o"/>
            </a:pPr>
            <a:r>
              <a:rPr lang="en-US" sz="2000">
                <a:solidFill>
                  <a:srgbClr val="000000"/>
                </a:solidFill>
                <a:latin typeface="Lato"/>
                <a:ea typeface="Lato"/>
                <a:cs typeface="Lato"/>
              </a:rPr>
              <a:t>September 24, 2025</a:t>
            </a:r>
          </a:p>
          <a:p>
            <a:pPr marL="800100" lvl="1" indent="-342900">
              <a:buFont typeface="Courier New"/>
              <a:buChar char="o"/>
            </a:pPr>
            <a:endParaRPr lang="en-US" sz="2000">
              <a:solidFill>
                <a:srgbClr val="000000"/>
              </a:solidFill>
              <a:latin typeface="Lato"/>
              <a:ea typeface="Lato"/>
              <a:cs typeface="Lato"/>
            </a:endParaRPr>
          </a:p>
          <a:p>
            <a:pPr marL="342900" indent="-342900">
              <a:buFont typeface="Arial"/>
              <a:buChar char="•"/>
            </a:pPr>
            <a:r>
              <a:rPr lang="en-US" sz="2000">
                <a:solidFill>
                  <a:srgbClr val="000000"/>
                </a:solidFill>
                <a:latin typeface="Lato"/>
                <a:ea typeface="Lato"/>
                <a:cs typeface="Lato"/>
              </a:rPr>
              <a:t>Contact us at </a:t>
            </a:r>
            <a:r>
              <a:rPr lang="en-US" sz="2000">
                <a:solidFill>
                  <a:srgbClr val="000000"/>
                </a:solidFill>
                <a:latin typeface="Lato"/>
                <a:ea typeface="Lato"/>
                <a:cs typeface="Lato"/>
                <a:hlinkClick r:id="rId4"/>
              </a:rPr>
              <a:t>cleancities@nctcog.org</a:t>
            </a:r>
            <a:r>
              <a:rPr lang="en-US" sz="2000">
                <a:solidFill>
                  <a:srgbClr val="000000"/>
                </a:solidFill>
                <a:latin typeface="Lato"/>
                <a:ea typeface="Lato"/>
                <a:cs typeface="Lato"/>
              </a:rPr>
              <a:t> with any additional questions</a:t>
            </a:r>
            <a:endParaRPr lang="en-US">
              <a:solidFill>
                <a:srgbClr val="000000"/>
              </a:solidFill>
              <a:latin typeface="Lato"/>
              <a:ea typeface="Lato"/>
              <a:cs typeface="Lato"/>
            </a:endParaRPr>
          </a:p>
          <a:p>
            <a:pPr marL="342900" indent="-342900">
              <a:buFont typeface="Arial"/>
              <a:buChar char="•"/>
            </a:pPr>
            <a:endParaRPr lang="en-US" sz="2000">
              <a:solidFill>
                <a:srgbClr val="000000"/>
              </a:solidFill>
              <a:latin typeface="Lato"/>
              <a:ea typeface="Lato"/>
              <a:cs typeface="Lato"/>
            </a:endParaRPr>
          </a:p>
        </p:txBody>
      </p:sp>
      <p:pic>
        <p:nvPicPr>
          <p:cNvPr id="10" name="Picture 9">
            <a:extLst>
              <a:ext uri="{FF2B5EF4-FFF2-40B4-BE49-F238E27FC236}">
                <a16:creationId xmlns:a16="http://schemas.microsoft.com/office/drawing/2014/main" id="{417895A0-2211-A620-AEDF-12FDFE7EC8BA}"/>
              </a:ext>
            </a:extLst>
          </p:cNvPr>
          <p:cNvPicPr>
            <a:picLocks noChangeAspect="1"/>
          </p:cNvPicPr>
          <p:nvPr/>
        </p:nvPicPr>
        <p:blipFill>
          <a:blip r:embed="rId5"/>
          <a:stretch>
            <a:fillRect/>
          </a:stretch>
        </p:blipFill>
        <p:spPr>
          <a:xfrm>
            <a:off x="1240305" y="6300815"/>
            <a:ext cx="841321" cy="420660"/>
          </a:xfrm>
          <a:prstGeom prst="rect">
            <a:avLst/>
          </a:prstGeom>
        </p:spPr>
      </p:pic>
      <p:pic>
        <p:nvPicPr>
          <p:cNvPr id="12" name="Picture 11">
            <a:extLst>
              <a:ext uri="{FF2B5EF4-FFF2-40B4-BE49-F238E27FC236}">
                <a16:creationId xmlns:a16="http://schemas.microsoft.com/office/drawing/2014/main" id="{AAF6D843-1156-FC74-D228-2CF26C9741E6}"/>
              </a:ext>
            </a:extLst>
          </p:cNvPr>
          <p:cNvPicPr>
            <a:picLocks noChangeAspect="1"/>
          </p:cNvPicPr>
          <p:nvPr/>
        </p:nvPicPr>
        <p:blipFill>
          <a:blip r:embed="rId6"/>
          <a:stretch>
            <a:fillRect/>
          </a:stretch>
        </p:blipFill>
        <p:spPr>
          <a:xfrm>
            <a:off x="838200" y="6299399"/>
            <a:ext cx="390178" cy="426757"/>
          </a:xfrm>
          <a:prstGeom prst="rect">
            <a:avLst/>
          </a:prstGeom>
        </p:spPr>
      </p:pic>
      <p:sp>
        <p:nvSpPr>
          <p:cNvPr id="7" name="Footer Placeholder 3">
            <a:extLst>
              <a:ext uri="{FF2B5EF4-FFF2-40B4-BE49-F238E27FC236}">
                <a16:creationId xmlns:a16="http://schemas.microsoft.com/office/drawing/2014/main" id="{A95938DF-3E0B-3FFD-FE40-B1117AFB398E}"/>
              </a:ext>
            </a:extLst>
          </p:cNvPr>
          <p:cNvSpPr txBox="1">
            <a:spLocks/>
          </p:cNvSpPr>
          <p:nvPr/>
        </p:nvSpPr>
        <p:spPr>
          <a:xfrm>
            <a:off x="208961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Tree>
    <p:extLst>
      <p:ext uri="{BB962C8B-B14F-4D97-AF65-F5344CB8AC3E}">
        <p14:creationId xmlns:p14="http://schemas.microsoft.com/office/powerpoint/2010/main" val="3200491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9332-13BC-4CA7-9392-E6725729665B}"/>
              </a:ext>
            </a:extLst>
          </p:cNvPr>
          <p:cNvSpPr>
            <a:spLocks noGrp="1"/>
          </p:cNvSpPr>
          <p:nvPr>
            <p:ph type="title"/>
          </p:nvPr>
        </p:nvSpPr>
        <p:spPr>
          <a:xfrm>
            <a:off x="591258" y="311702"/>
            <a:ext cx="3932237" cy="889782"/>
          </a:xfrm>
        </p:spPr>
        <p:txBody>
          <a:bodyPr>
            <a:normAutofit/>
          </a:bodyPr>
          <a:lstStyle/>
          <a:p>
            <a:r>
              <a:rPr lang="en-US" sz="4000">
                <a:solidFill>
                  <a:srgbClr val="002060"/>
                </a:solidFill>
                <a:latin typeface="Lato"/>
                <a:ea typeface="Lato"/>
                <a:cs typeface="Lato"/>
              </a:rPr>
              <a:t>Contact Us</a:t>
            </a:r>
          </a:p>
        </p:txBody>
      </p:sp>
      <p:sp>
        <p:nvSpPr>
          <p:cNvPr id="6" name="Slide Number Placeholder 5">
            <a:extLst>
              <a:ext uri="{FF2B5EF4-FFF2-40B4-BE49-F238E27FC236}">
                <a16:creationId xmlns:a16="http://schemas.microsoft.com/office/drawing/2014/main" id="{243C4B8C-8468-4A29-91C4-B74248C4AA64}"/>
              </a:ext>
            </a:extLst>
          </p:cNvPr>
          <p:cNvSpPr>
            <a:spLocks noGrp="1"/>
          </p:cNvSpPr>
          <p:nvPr>
            <p:ph type="sldNum" sz="quarter" idx="12"/>
          </p:nvPr>
        </p:nvSpPr>
        <p:spPr/>
        <p:txBody>
          <a:bodyPr/>
          <a:lstStyle/>
          <a:p>
            <a:fld id="{35E33884-4D56-43DE-8C3B-45475C2919D2}" type="slidenum">
              <a:rPr lang="en-US" smtClean="0"/>
              <a:t>32</a:t>
            </a:fld>
            <a:endParaRPr lang="en-US"/>
          </a:p>
        </p:txBody>
      </p:sp>
      <p:pic>
        <p:nvPicPr>
          <p:cNvPr id="3" name="Picture 2">
            <a:extLst>
              <a:ext uri="{FF2B5EF4-FFF2-40B4-BE49-F238E27FC236}">
                <a16:creationId xmlns:a16="http://schemas.microsoft.com/office/drawing/2014/main" id="{F4AE51AD-E534-4B2B-B3BA-E662646C4BE0}"/>
              </a:ext>
            </a:extLst>
          </p:cNvPr>
          <p:cNvPicPr>
            <a:picLocks noChangeAspect="1"/>
          </p:cNvPicPr>
          <p:nvPr/>
        </p:nvPicPr>
        <p:blipFill>
          <a:blip r:embed="rId3"/>
          <a:stretch>
            <a:fillRect/>
          </a:stretch>
        </p:blipFill>
        <p:spPr>
          <a:xfrm>
            <a:off x="1887100" y="2026914"/>
            <a:ext cx="914479" cy="914479"/>
          </a:xfrm>
          <a:prstGeom prst="rect">
            <a:avLst/>
          </a:prstGeom>
        </p:spPr>
      </p:pic>
      <p:pic>
        <p:nvPicPr>
          <p:cNvPr id="9" name="Picture 8">
            <a:extLst>
              <a:ext uri="{FF2B5EF4-FFF2-40B4-BE49-F238E27FC236}">
                <a16:creationId xmlns:a16="http://schemas.microsoft.com/office/drawing/2014/main" id="{C4573CF2-7767-4379-A1DD-CD489FDE66AC}"/>
              </a:ext>
            </a:extLst>
          </p:cNvPr>
          <p:cNvPicPr>
            <a:picLocks noChangeAspect="1"/>
          </p:cNvPicPr>
          <p:nvPr/>
        </p:nvPicPr>
        <p:blipFill>
          <a:blip r:embed="rId3"/>
          <a:stretch>
            <a:fillRect/>
          </a:stretch>
        </p:blipFill>
        <p:spPr>
          <a:xfrm>
            <a:off x="4525365" y="2030432"/>
            <a:ext cx="914479" cy="914479"/>
          </a:xfrm>
          <a:prstGeom prst="rect">
            <a:avLst/>
          </a:prstGeom>
        </p:spPr>
      </p:pic>
      <p:sp>
        <p:nvSpPr>
          <p:cNvPr id="18" name="TextBox 17">
            <a:extLst>
              <a:ext uri="{FF2B5EF4-FFF2-40B4-BE49-F238E27FC236}">
                <a16:creationId xmlns:a16="http://schemas.microsoft.com/office/drawing/2014/main" id="{AE7AE8B5-6F1A-49D5-BE21-C05BC45FE1A2}"/>
              </a:ext>
            </a:extLst>
          </p:cNvPr>
          <p:cNvSpPr txBox="1"/>
          <p:nvPr/>
        </p:nvSpPr>
        <p:spPr>
          <a:xfrm>
            <a:off x="604658" y="2934056"/>
            <a:ext cx="3485322" cy="1077218"/>
          </a:xfrm>
          <a:prstGeom prst="rect">
            <a:avLst/>
          </a:prstGeom>
          <a:noFill/>
        </p:spPr>
        <p:txBody>
          <a:bodyPr wrap="square" lIns="91440" tIns="45720" rIns="91440" bIns="45720" rtlCol="0" anchor="t">
            <a:spAutoFit/>
          </a:bodyPr>
          <a:lstStyle/>
          <a:p>
            <a:pPr algn="ctr"/>
            <a:r>
              <a:rPr lang="en-US" sz="1600">
                <a:solidFill>
                  <a:srgbClr val="000000"/>
                </a:solidFill>
                <a:latin typeface="Lato"/>
                <a:ea typeface="Lato"/>
                <a:cs typeface="Lato"/>
              </a:rPr>
              <a:t>Lori Clark</a:t>
            </a:r>
          </a:p>
          <a:p>
            <a:pPr algn="ctr"/>
            <a:r>
              <a:rPr lang="en-US" sz="1600">
                <a:solidFill>
                  <a:srgbClr val="000000"/>
                </a:solidFill>
                <a:latin typeface="Lato"/>
                <a:ea typeface="Lato"/>
                <a:cs typeface="Lato"/>
              </a:rPr>
              <a:t>Senior Program Manager</a:t>
            </a:r>
          </a:p>
          <a:p>
            <a:pPr algn="ctr"/>
            <a:r>
              <a:rPr lang="en-US" sz="1600">
                <a:solidFill>
                  <a:srgbClr val="000000"/>
                </a:solidFill>
                <a:latin typeface="Lato"/>
                <a:ea typeface="Lato"/>
                <a:cs typeface="Lato"/>
              </a:rPr>
              <a:t>DFWCC Director</a:t>
            </a:r>
          </a:p>
          <a:p>
            <a:pPr algn="ctr"/>
            <a:r>
              <a:rPr lang="en-US" sz="1600">
                <a:solidFill>
                  <a:srgbClr val="000000"/>
                </a:solidFill>
                <a:latin typeface="Lato"/>
                <a:ea typeface="Lato"/>
                <a:cs typeface="Lato"/>
              </a:rPr>
              <a:t>lclark@nctcog.org</a:t>
            </a:r>
          </a:p>
        </p:txBody>
      </p:sp>
      <p:sp>
        <p:nvSpPr>
          <p:cNvPr id="19" name="TextBox 18">
            <a:extLst>
              <a:ext uri="{FF2B5EF4-FFF2-40B4-BE49-F238E27FC236}">
                <a16:creationId xmlns:a16="http://schemas.microsoft.com/office/drawing/2014/main" id="{C1DBDCE9-2E09-4A86-8AB7-248F6AB22C6F}"/>
              </a:ext>
            </a:extLst>
          </p:cNvPr>
          <p:cNvSpPr txBox="1"/>
          <p:nvPr/>
        </p:nvSpPr>
        <p:spPr>
          <a:xfrm>
            <a:off x="3252612" y="2939881"/>
            <a:ext cx="3485322" cy="1077218"/>
          </a:xfrm>
          <a:prstGeom prst="rect">
            <a:avLst/>
          </a:prstGeom>
          <a:noFill/>
        </p:spPr>
        <p:txBody>
          <a:bodyPr wrap="square" lIns="91440" tIns="45720" rIns="91440" bIns="45720" rtlCol="0" anchor="t">
            <a:spAutoFit/>
          </a:bodyPr>
          <a:lstStyle/>
          <a:p>
            <a:pPr algn="ctr"/>
            <a:r>
              <a:rPr lang="en-US" sz="1600">
                <a:solidFill>
                  <a:srgbClr val="000000"/>
                </a:solidFill>
                <a:latin typeface="Lato"/>
                <a:ea typeface="Lato"/>
                <a:cs typeface="Lato"/>
              </a:rPr>
              <a:t>Savana Nance</a:t>
            </a:r>
          </a:p>
          <a:p>
            <a:pPr algn="ctr"/>
            <a:r>
              <a:rPr lang="en-US" sz="1600">
                <a:solidFill>
                  <a:srgbClr val="000000"/>
                </a:solidFill>
                <a:latin typeface="Lato"/>
                <a:ea typeface="Lato"/>
                <a:cs typeface="Lato"/>
              </a:rPr>
              <a:t>Principal Air Quality Planner</a:t>
            </a:r>
          </a:p>
          <a:p>
            <a:pPr algn="ctr"/>
            <a:r>
              <a:rPr lang="en-US" sz="1600">
                <a:solidFill>
                  <a:srgbClr val="000000"/>
                </a:solidFill>
                <a:latin typeface="Lato"/>
                <a:ea typeface="Lato"/>
                <a:cs typeface="Lato"/>
              </a:rPr>
              <a:t>snance@nctcog.org</a:t>
            </a:r>
          </a:p>
          <a:p>
            <a:pPr algn="ctr"/>
            <a:endParaRPr lang="en-US" sz="1600">
              <a:solidFill>
                <a:srgbClr val="000000"/>
              </a:solidFill>
              <a:latin typeface="Lato"/>
              <a:ea typeface="Lato"/>
              <a:cs typeface="Lato"/>
            </a:endParaRPr>
          </a:p>
        </p:txBody>
      </p:sp>
      <p:pic>
        <p:nvPicPr>
          <p:cNvPr id="20" name="Picture 19">
            <a:extLst>
              <a:ext uri="{FF2B5EF4-FFF2-40B4-BE49-F238E27FC236}">
                <a16:creationId xmlns:a16="http://schemas.microsoft.com/office/drawing/2014/main" id="{496AFF30-CDCE-4132-A1AA-845E6D142874}"/>
              </a:ext>
            </a:extLst>
          </p:cNvPr>
          <p:cNvPicPr>
            <a:picLocks noChangeAspect="1"/>
          </p:cNvPicPr>
          <p:nvPr/>
        </p:nvPicPr>
        <p:blipFill>
          <a:blip r:embed="rId3"/>
          <a:stretch>
            <a:fillRect/>
          </a:stretch>
        </p:blipFill>
        <p:spPr>
          <a:xfrm>
            <a:off x="9617467" y="2026913"/>
            <a:ext cx="914479" cy="914479"/>
          </a:xfrm>
          <a:prstGeom prst="rect">
            <a:avLst/>
          </a:prstGeom>
        </p:spPr>
      </p:pic>
      <p:sp>
        <p:nvSpPr>
          <p:cNvPr id="21" name="TextBox 20">
            <a:extLst>
              <a:ext uri="{FF2B5EF4-FFF2-40B4-BE49-F238E27FC236}">
                <a16:creationId xmlns:a16="http://schemas.microsoft.com/office/drawing/2014/main" id="{2D5E84B5-DAE1-4EC7-82A4-4EBCAF689951}"/>
              </a:ext>
            </a:extLst>
          </p:cNvPr>
          <p:cNvSpPr txBox="1"/>
          <p:nvPr/>
        </p:nvSpPr>
        <p:spPr>
          <a:xfrm>
            <a:off x="8332045" y="2978987"/>
            <a:ext cx="3485322" cy="1077218"/>
          </a:xfrm>
          <a:prstGeom prst="rect">
            <a:avLst/>
          </a:prstGeom>
          <a:noFill/>
        </p:spPr>
        <p:txBody>
          <a:bodyPr wrap="square" lIns="91440" tIns="45720" rIns="91440" bIns="45720" rtlCol="0" anchor="t">
            <a:spAutoFit/>
          </a:bodyPr>
          <a:lstStyle/>
          <a:p>
            <a:pPr algn="ctr"/>
            <a:r>
              <a:rPr lang="en-US" sz="1600">
                <a:solidFill>
                  <a:srgbClr val="000000"/>
                </a:solidFill>
                <a:latin typeface="Lato"/>
                <a:ea typeface="Lato"/>
                <a:cs typeface="Lato"/>
              </a:rPr>
              <a:t>Hannah Thesing</a:t>
            </a:r>
          </a:p>
          <a:p>
            <a:pPr algn="ctr"/>
            <a:r>
              <a:rPr lang="en-US" sz="1600">
                <a:solidFill>
                  <a:srgbClr val="000000"/>
                </a:solidFill>
                <a:latin typeface="Lato"/>
                <a:ea typeface="Lato"/>
                <a:cs typeface="Lato"/>
              </a:rPr>
              <a:t>Air Quality Planner II</a:t>
            </a:r>
            <a:endParaRPr lang="en-US" sz="1600">
              <a:solidFill>
                <a:srgbClr val="000000"/>
              </a:solidFill>
              <a:latin typeface="Lato" panose="020F0502020204030203" pitchFamily="34" charset="0"/>
              <a:ea typeface="Lato"/>
              <a:cs typeface="Lato"/>
            </a:endParaRPr>
          </a:p>
          <a:p>
            <a:pPr algn="ctr"/>
            <a:r>
              <a:rPr lang="en-US" sz="1600">
                <a:solidFill>
                  <a:srgbClr val="000000"/>
                </a:solidFill>
                <a:latin typeface="Lato"/>
                <a:ea typeface="Lato"/>
                <a:cs typeface="Lato"/>
              </a:rPr>
              <a:t>hthesing@nctcog.org</a:t>
            </a:r>
            <a:endParaRPr lang="en-US" sz="1600">
              <a:solidFill>
                <a:srgbClr val="000000"/>
              </a:solidFill>
              <a:latin typeface="Lato" panose="020F0502020204030203" pitchFamily="34" charset="0"/>
              <a:ea typeface="Lato"/>
              <a:cs typeface="Lato"/>
            </a:endParaRPr>
          </a:p>
          <a:p>
            <a:pPr algn="ctr"/>
            <a:endParaRPr lang="en-US" sz="1600">
              <a:solidFill>
                <a:srgbClr val="000000"/>
              </a:solidFill>
              <a:latin typeface="Lato" panose="020F0502020204030203" pitchFamily="34" charset="0"/>
              <a:ea typeface="Lato"/>
              <a:cs typeface="Lato"/>
            </a:endParaRPr>
          </a:p>
        </p:txBody>
      </p:sp>
      <p:cxnSp>
        <p:nvCxnSpPr>
          <p:cNvPr id="11" name="Straight Connector 10">
            <a:extLst>
              <a:ext uri="{FF2B5EF4-FFF2-40B4-BE49-F238E27FC236}">
                <a16:creationId xmlns:a16="http://schemas.microsoft.com/office/drawing/2014/main" id="{501A77A3-836D-DDDB-5BE6-085ADD5A1E3C}"/>
              </a:ext>
            </a:extLst>
          </p:cNvPr>
          <p:cNvCxnSpPr>
            <a:cxnSpLocks/>
          </p:cNvCxnSpPr>
          <p:nvPr/>
        </p:nvCxnSpPr>
        <p:spPr>
          <a:xfrm>
            <a:off x="1194551" y="4001768"/>
            <a:ext cx="10510065" cy="8563"/>
          </a:xfrm>
          <a:prstGeom prst="line">
            <a:avLst/>
          </a:prstGeom>
          <a:ln w="12700">
            <a:solidFill>
              <a:schemeClr val="tx2">
                <a:lumMod val="75000"/>
              </a:schemeClr>
            </a:solidFill>
          </a:ln>
        </p:spPr>
        <p:style>
          <a:lnRef idx="3">
            <a:schemeClr val="accent2"/>
          </a:lnRef>
          <a:fillRef idx="0">
            <a:schemeClr val="accent2"/>
          </a:fillRef>
          <a:effectRef idx="2">
            <a:schemeClr val="accent2"/>
          </a:effectRef>
          <a:fontRef idx="minor">
            <a:schemeClr val="tx1"/>
          </a:fontRef>
        </p:style>
      </p:cxnSp>
      <p:pic>
        <p:nvPicPr>
          <p:cNvPr id="4" name="Picture 3" descr="A logo of a city&#10;&#10;Description automatically generated">
            <a:extLst>
              <a:ext uri="{FF2B5EF4-FFF2-40B4-BE49-F238E27FC236}">
                <a16:creationId xmlns:a16="http://schemas.microsoft.com/office/drawing/2014/main" id="{A8EE2BF7-171E-55D4-F485-732DC236B977}"/>
              </a:ext>
            </a:extLst>
          </p:cNvPr>
          <p:cNvPicPr>
            <a:picLocks noChangeAspect="1"/>
          </p:cNvPicPr>
          <p:nvPr/>
        </p:nvPicPr>
        <p:blipFill>
          <a:blip r:embed="rId4"/>
          <a:stretch>
            <a:fillRect/>
          </a:stretch>
        </p:blipFill>
        <p:spPr>
          <a:xfrm>
            <a:off x="1079283" y="4313428"/>
            <a:ext cx="1638300" cy="1781175"/>
          </a:xfrm>
          <a:prstGeom prst="rect">
            <a:avLst/>
          </a:prstGeom>
        </p:spPr>
      </p:pic>
      <p:sp>
        <p:nvSpPr>
          <p:cNvPr id="5" name="TextBox 11">
            <a:extLst>
              <a:ext uri="{FF2B5EF4-FFF2-40B4-BE49-F238E27FC236}">
                <a16:creationId xmlns:a16="http://schemas.microsoft.com/office/drawing/2014/main" id="{142BCC77-F16E-4607-9DEC-AF7FF8644B11}"/>
              </a:ext>
            </a:extLst>
          </p:cNvPr>
          <p:cNvSpPr txBox="1"/>
          <p:nvPr/>
        </p:nvSpPr>
        <p:spPr>
          <a:xfrm>
            <a:off x="3202665" y="4800480"/>
            <a:ext cx="364939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383838"/>
                </a:solidFill>
                <a:latin typeface="Lato" panose="020F0502020204030203" pitchFamily="34" charset="0"/>
              </a:rPr>
              <a:t>dfwcleancities.org</a:t>
            </a:r>
          </a:p>
        </p:txBody>
      </p:sp>
      <p:pic>
        <p:nvPicPr>
          <p:cNvPr id="7" name="Picture 6">
            <a:extLst>
              <a:ext uri="{FF2B5EF4-FFF2-40B4-BE49-F238E27FC236}">
                <a16:creationId xmlns:a16="http://schemas.microsoft.com/office/drawing/2014/main" id="{F7BA9A5A-7840-4D46-BD99-6C1E5A71820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Effect>
                      <a14:saturation sat="300000"/>
                    </a14:imgEffect>
                  </a14:imgLayer>
                </a14:imgProps>
              </a:ext>
            </a:extLst>
          </a:blip>
          <a:stretch>
            <a:fillRect/>
          </a:stretch>
        </p:blipFill>
        <p:spPr>
          <a:xfrm>
            <a:off x="4693825" y="4115630"/>
            <a:ext cx="573074" cy="573074"/>
          </a:xfrm>
          <a:prstGeom prst="rect">
            <a:avLst/>
          </a:prstGeom>
          <a:ln>
            <a:noFill/>
          </a:ln>
        </p:spPr>
      </p:pic>
      <p:pic>
        <p:nvPicPr>
          <p:cNvPr id="12" name="Graphic 27" descr="Envelope outline">
            <a:extLst>
              <a:ext uri="{FF2B5EF4-FFF2-40B4-BE49-F238E27FC236}">
                <a16:creationId xmlns:a16="http://schemas.microsoft.com/office/drawing/2014/main" id="{9D3D1E79-50AD-5C25-764B-579FA683F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3825" y="5295267"/>
            <a:ext cx="573074" cy="573074"/>
          </a:xfrm>
          <a:prstGeom prst="rect">
            <a:avLst/>
          </a:prstGeom>
        </p:spPr>
      </p:pic>
      <p:sp>
        <p:nvSpPr>
          <p:cNvPr id="13" name="TextBox 29">
            <a:extLst>
              <a:ext uri="{FF2B5EF4-FFF2-40B4-BE49-F238E27FC236}">
                <a16:creationId xmlns:a16="http://schemas.microsoft.com/office/drawing/2014/main" id="{B1A6B0B8-7276-DA53-D1CC-1EBDF667792F}"/>
              </a:ext>
            </a:extLst>
          </p:cNvPr>
          <p:cNvSpPr txBox="1"/>
          <p:nvPr/>
        </p:nvSpPr>
        <p:spPr>
          <a:xfrm>
            <a:off x="3229407" y="5874807"/>
            <a:ext cx="364939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383838"/>
                </a:solidFill>
                <a:latin typeface="Lato"/>
                <a:ea typeface="Lato"/>
                <a:cs typeface="Lato"/>
              </a:rPr>
              <a:t>cleancities@nctcog.org</a:t>
            </a:r>
          </a:p>
        </p:txBody>
      </p:sp>
      <p:sp>
        <p:nvSpPr>
          <p:cNvPr id="10" name="TextBox 9">
            <a:extLst>
              <a:ext uri="{FF2B5EF4-FFF2-40B4-BE49-F238E27FC236}">
                <a16:creationId xmlns:a16="http://schemas.microsoft.com/office/drawing/2014/main" id="{04D5000F-8FAF-E009-A93E-92AF3E5104BA}"/>
              </a:ext>
            </a:extLst>
          </p:cNvPr>
          <p:cNvSpPr txBox="1"/>
          <p:nvPr/>
        </p:nvSpPr>
        <p:spPr>
          <a:xfrm>
            <a:off x="5886271" y="2942116"/>
            <a:ext cx="3731127" cy="1323439"/>
          </a:xfrm>
          <a:prstGeom prst="rect">
            <a:avLst/>
          </a:prstGeom>
          <a:noFill/>
        </p:spPr>
        <p:txBody>
          <a:bodyPr wrap="square" lIns="91440" tIns="45720" rIns="91440" bIns="45720" rtlCol="0" anchor="t">
            <a:spAutoFit/>
          </a:bodyPr>
          <a:lstStyle/>
          <a:p>
            <a:pPr algn="ctr"/>
            <a:r>
              <a:rPr lang="en-US" sz="1600">
                <a:solidFill>
                  <a:srgbClr val="000000"/>
                </a:solidFill>
                <a:latin typeface="Lato"/>
                <a:ea typeface="Lato"/>
                <a:cs typeface="Lato"/>
              </a:rPr>
              <a:t>Justin Cox</a:t>
            </a:r>
          </a:p>
          <a:p>
            <a:pPr algn="ctr"/>
            <a:r>
              <a:rPr lang="en-US" sz="1600">
                <a:solidFill>
                  <a:srgbClr val="000000"/>
                </a:solidFill>
                <a:latin typeface="Lato"/>
                <a:ea typeface="Lato"/>
                <a:cs typeface="Lato"/>
              </a:rPr>
              <a:t>Sr Emergency</a:t>
            </a:r>
            <a:endParaRPr lang="en-US" sz="1600">
              <a:solidFill>
                <a:srgbClr val="000000"/>
              </a:solidFill>
              <a:latin typeface="Aptos" panose="020B0004020202020204"/>
              <a:ea typeface="Lato"/>
              <a:cs typeface="Lato"/>
            </a:endParaRPr>
          </a:p>
          <a:p>
            <a:pPr algn="ctr"/>
            <a:r>
              <a:rPr lang="en-US" sz="1600">
                <a:solidFill>
                  <a:srgbClr val="000000"/>
                </a:solidFill>
                <a:latin typeface="Lato"/>
                <a:ea typeface="Lato"/>
                <a:cs typeface="Lato"/>
              </a:rPr>
              <a:t> Preparedness Specialist</a:t>
            </a:r>
            <a:endParaRPr lang="en-US" sz="1600"/>
          </a:p>
          <a:p>
            <a:pPr algn="ctr"/>
            <a:r>
              <a:rPr lang="en-US" sz="1600">
                <a:solidFill>
                  <a:srgbClr val="000000"/>
                </a:solidFill>
                <a:latin typeface="Lato"/>
                <a:ea typeface="Lato"/>
                <a:cs typeface="Lato"/>
              </a:rPr>
              <a:t>jcox@nctcog.org</a:t>
            </a:r>
            <a:endParaRPr lang="en-US" sz="1600">
              <a:solidFill>
                <a:srgbClr val="000000"/>
              </a:solidFill>
              <a:latin typeface="Lato" panose="020F0502020204030203" pitchFamily="34" charset="0"/>
              <a:ea typeface="Lato"/>
              <a:cs typeface="Lato"/>
            </a:endParaRPr>
          </a:p>
          <a:p>
            <a:pPr algn="ctr"/>
            <a:endParaRPr lang="en-US" sz="1600">
              <a:solidFill>
                <a:srgbClr val="000000"/>
              </a:solidFill>
              <a:latin typeface="Lato" panose="020F0502020204030203" pitchFamily="34" charset="0"/>
              <a:ea typeface="Lato"/>
              <a:cs typeface="Lato"/>
            </a:endParaRPr>
          </a:p>
        </p:txBody>
      </p:sp>
      <p:pic>
        <p:nvPicPr>
          <p:cNvPr id="15" name="Picture 14" descr="A orange person icon on a black background&#10;&#10;Description automatically generated">
            <a:extLst>
              <a:ext uri="{FF2B5EF4-FFF2-40B4-BE49-F238E27FC236}">
                <a16:creationId xmlns:a16="http://schemas.microsoft.com/office/drawing/2014/main" id="{5C266088-D5E0-549A-86BD-B8EEF4946773}"/>
              </a:ext>
            </a:extLst>
          </p:cNvPr>
          <p:cNvPicPr>
            <a:picLocks noChangeAspect="1"/>
          </p:cNvPicPr>
          <p:nvPr/>
        </p:nvPicPr>
        <p:blipFill>
          <a:blip r:embed="rId3"/>
          <a:stretch>
            <a:fillRect/>
          </a:stretch>
        </p:blipFill>
        <p:spPr>
          <a:xfrm>
            <a:off x="7294594" y="2026913"/>
            <a:ext cx="914479" cy="914479"/>
          </a:xfrm>
          <a:prstGeom prst="rect">
            <a:avLst/>
          </a:prstGeom>
        </p:spPr>
      </p:pic>
      <p:sp>
        <p:nvSpPr>
          <p:cNvPr id="22" name="TextBox 11">
            <a:extLst>
              <a:ext uri="{FF2B5EF4-FFF2-40B4-BE49-F238E27FC236}">
                <a16:creationId xmlns:a16="http://schemas.microsoft.com/office/drawing/2014/main" id="{134E4282-3393-520F-50B0-CD3C44A4E689}"/>
              </a:ext>
            </a:extLst>
          </p:cNvPr>
          <p:cNvSpPr txBox="1"/>
          <p:nvPr/>
        </p:nvSpPr>
        <p:spPr>
          <a:xfrm>
            <a:off x="6250664" y="4714447"/>
            <a:ext cx="364939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83838"/>
                </a:solidFill>
                <a:latin typeface="Lato"/>
                <a:ea typeface="Lato"/>
                <a:cs typeface="Lato"/>
                <a:hlinkClick r:id="rId9"/>
              </a:rPr>
              <a:t>Planning Resilient EV Charging in Texas | DFWCC</a:t>
            </a:r>
            <a:endParaRPr lang="en-US">
              <a:latin typeface="Lato"/>
              <a:ea typeface="Lato"/>
              <a:cs typeface="Lato"/>
            </a:endParaRPr>
          </a:p>
        </p:txBody>
      </p:sp>
      <p:pic>
        <p:nvPicPr>
          <p:cNvPr id="23" name="Picture 22">
            <a:extLst>
              <a:ext uri="{FF2B5EF4-FFF2-40B4-BE49-F238E27FC236}">
                <a16:creationId xmlns:a16="http://schemas.microsoft.com/office/drawing/2014/main" id="{85344339-0B25-0DDF-404C-C759A5D653A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Effect>
                      <a14:saturation sat="300000"/>
                    </a14:imgEffect>
                  </a14:imgLayer>
                </a14:imgProps>
              </a:ext>
            </a:extLst>
          </a:blip>
          <a:stretch>
            <a:fillRect/>
          </a:stretch>
        </p:blipFill>
        <p:spPr>
          <a:xfrm>
            <a:off x="7790985" y="4115629"/>
            <a:ext cx="573074" cy="573074"/>
          </a:xfrm>
          <a:prstGeom prst="rect">
            <a:avLst/>
          </a:prstGeom>
          <a:ln>
            <a:noFill/>
          </a:ln>
        </p:spPr>
      </p:pic>
      <p:pic>
        <p:nvPicPr>
          <p:cNvPr id="24" name="Graphic 23" descr="Connections with solid fill">
            <a:extLst>
              <a:ext uri="{FF2B5EF4-FFF2-40B4-BE49-F238E27FC236}">
                <a16:creationId xmlns:a16="http://schemas.microsoft.com/office/drawing/2014/main" id="{72DA0CD4-1823-E820-707B-94170DDDC8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57054" y="5339845"/>
            <a:ext cx="705464" cy="582562"/>
          </a:xfrm>
          <a:prstGeom prst="rect">
            <a:avLst/>
          </a:prstGeom>
        </p:spPr>
      </p:pic>
      <p:sp>
        <p:nvSpPr>
          <p:cNvPr id="25" name="TextBox 11">
            <a:extLst>
              <a:ext uri="{FF2B5EF4-FFF2-40B4-BE49-F238E27FC236}">
                <a16:creationId xmlns:a16="http://schemas.microsoft.com/office/drawing/2014/main" id="{8AC30A9E-B703-74FA-14A8-563C54574620}"/>
              </a:ext>
            </a:extLst>
          </p:cNvPr>
          <p:cNvSpPr txBox="1"/>
          <p:nvPr/>
        </p:nvSpPr>
        <p:spPr>
          <a:xfrm>
            <a:off x="6299824" y="5882027"/>
            <a:ext cx="364939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83838"/>
                </a:solidFill>
                <a:latin typeface="Lato"/>
                <a:ea typeface="Lato"/>
                <a:cs typeface="Lato"/>
                <a:hlinkClick r:id="rId12"/>
              </a:rPr>
              <a:t> Dallas-Fort Worth Clean Cities: LinkedIn</a:t>
            </a:r>
            <a:endParaRPr lang="en-US">
              <a:latin typeface="Lato"/>
              <a:ea typeface="Lato"/>
              <a:cs typeface="Lato"/>
            </a:endParaRPr>
          </a:p>
        </p:txBody>
      </p:sp>
      <p:pic>
        <p:nvPicPr>
          <p:cNvPr id="26" name="Picture 25">
            <a:extLst>
              <a:ext uri="{FF2B5EF4-FFF2-40B4-BE49-F238E27FC236}">
                <a16:creationId xmlns:a16="http://schemas.microsoft.com/office/drawing/2014/main" id="{6EC8ED4C-A81B-E7AA-2150-142B744FC869}"/>
              </a:ext>
            </a:extLst>
          </p:cNvPr>
          <p:cNvPicPr>
            <a:picLocks noChangeAspect="1"/>
          </p:cNvPicPr>
          <p:nvPr/>
        </p:nvPicPr>
        <p:blipFill>
          <a:blip r:embed="rId13"/>
          <a:stretch>
            <a:fillRect/>
          </a:stretch>
        </p:blipFill>
        <p:spPr>
          <a:xfrm>
            <a:off x="1240305" y="6300815"/>
            <a:ext cx="841321" cy="420660"/>
          </a:xfrm>
          <a:prstGeom prst="rect">
            <a:avLst/>
          </a:prstGeom>
        </p:spPr>
      </p:pic>
      <p:pic>
        <p:nvPicPr>
          <p:cNvPr id="27" name="Picture 26">
            <a:extLst>
              <a:ext uri="{FF2B5EF4-FFF2-40B4-BE49-F238E27FC236}">
                <a16:creationId xmlns:a16="http://schemas.microsoft.com/office/drawing/2014/main" id="{3F7E3488-9EC8-FEE4-257E-5948F4C2CE27}"/>
              </a:ext>
            </a:extLst>
          </p:cNvPr>
          <p:cNvPicPr>
            <a:picLocks noChangeAspect="1"/>
          </p:cNvPicPr>
          <p:nvPr/>
        </p:nvPicPr>
        <p:blipFill>
          <a:blip r:embed="rId14"/>
          <a:stretch>
            <a:fillRect/>
          </a:stretch>
        </p:blipFill>
        <p:spPr>
          <a:xfrm>
            <a:off x="838200" y="6299399"/>
            <a:ext cx="390178" cy="426757"/>
          </a:xfrm>
          <a:prstGeom prst="rect">
            <a:avLst/>
          </a:prstGeom>
        </p:spPr>
      </p:pic>
      <p:sp>
        <p:nvSpPr>
          <p:cNvPr id="28" name="Footer Placeholder 3">
            <a:extLst>
              <a:ext uri="{FF2B5EF4-FFF2-40B4-BE49-F238E27FC236}">
                <a16:creationId xmlns:a16="http://schemas.microsoft.com/office/drawing/2014/main" id="{6D99F166-B04E-3AA9-7661-DE4DC45935CC}"/>
              </a:ext>
            </a:extLst>
          </p:cNvPr>
          <p:cNvSpPr txBox="1">
            <a:spLocks/>
          </p:cNvSpPr>
          <p:nvPr/>
        </p:nvSpPr>
        <p:spPr>
          <a:xfrm>
            <a:off x="1902313" y="6328582"/>
            <a:ext cx="259055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898989"/>
                </a:solidFill>
                <a:latin typeface="Calibri"/>
                <a:ea typeface="Calibri"/>
                <a:cs typeface="Calibri"/>
              </a:rPr>
              <a:t>Planning Resilient EV Charging</a:t>
            </a:r>
            <a:endParaRPr lang="en-US"/>
          </a:p>
        </p:txBody>
      </p:sp>
    </p:spTree>
    <p:extLst>
      <p:ext uri="{BB962C8B-B14F-4D97-AF65-F5344CB8AC3E}">
        <p14:creationId xmlns:p14="http://schemas.microsoft.com/office/powerpoint/2010/main" val="2249139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5E96-4B8E-7941-9EB9-B91463FA07E2}"/>
              </a:ext>
            </a:extLst>
          </p:cNvPr>
          <p:cNvSpPr>
            <a:spLocks noGrp="1"/>
          </p:cNvSpPr>
          <p:nvPr>
            <p:ph type="title"/>
          </p:nvPr>
        </p:nvSpPr>
        <p:spPr/>
        <p:txBody>
          <a:bodyPr/>
          <a:lstStyle/>
          <a:p>
            <a:r>
              <a:rPr lang="en-US" sz="4000">
                <a:solidFill>
                  <a:schemeClr val="tx2">
                    <a:lumMod val="90000"/>
                    <a:lumOff val="10000"/>
                  </a:schemeClr>
                </a:solidFill>
                <a:latin typeface="Lato"/>
                <a:ea typeface="Lato"/>
                <a:cs typeface="Lato"/>
              </a:rPr>
              <a:t>Case Studies and Whitepaper</a:t>
            </a:r>
            <a:endParaRPr lang="en-US">
              <a:solidFill>
                <a:schemeClr val="tx2">
                  <a:lumMod val="90000"/>
                  <a:lumOff val="10000"/>
                </a:schemeClr>
              </a:solidFill>
            </a:endParaRPr>
          </a:p>
        </p:txBody>
      </p:sp>
      <p:sp>
        <p:nvSpPr>
          <p:cNvPr id="3" name="Content Placeholder 2">
            <a:extLst>
              <a:ext uri="{FF2B5EF4-FFF2-40B4-BE49-F238E27FC236}">
                <a16:creationId xmlns:a16="http://schemas.microsoft.com/office/drawing/2014/main" id="{311C3813-F48D-A14E-C166-6F76D8256104}"/>
              </a:ext>
            </a:extLst>
          </p:cNvPr>
          <p:cNvSpPr>
            <a:spLocks noGrp="1"/>
          </p:cNvSpPr>
          <p:nvPr>
            <p:ph idx="1"/>
          </p:nvPr>
        </p:nvSpPr>
        <p:spPr/>
        <p:txBody>
          <a:bodyPr vert="horz" lIns="91440" tIns="45720" rIns="91440" bIns="45720" rtlCol="0" anchor="t">
            <a:normAutofit lnSpcReduction="10000"/>
          </a:bodyPr>
          <a:lstStyle/>
          <a:p>
            <a:r>
              <a:rPr lang="en-US">
                <a:ea typeface="+mn-lt"/>
                <a:cs typeface="+mn-lt"/>
                <a:hlinkClick r:id="rId3"/>
              </a:rPr>
              <a:t>City of Allen, Texas - A Superhub Project by XCharge North America  </a:t>
            </a:r>
          </a:p>
          <a:p>
            <a:r>
              <a:rPr lang="en-US">
                <a:ea typeface="+mn-lt"/>
                <a:cs typeface="+mn-lt"/>
                <a:hlinkClick r:id="rId4"/>
              </a:rPr>
              <a:t>US Department of Agriculture Forest Service – Remote Charging Station</a:t>
            </a:r>
            <a:endParaRPr lang="en-US">
              <a:ea typeface="+mn-lt"/>
              <a:cs typeface="+mn-lt"/>
            </a:endParaRPr>
          </a:p>
          <a:p>
            <a:r>
              <a:rPr lang="en-US">
                <a:ea typeface="+mn-lt"/>
                <a:cs typeface="+mn-lt"/>
                <a:hlinkClick r:id="rId5"/>
              </a:rPr>
              <a:t>City of Phoenix, Arizona – Transportation Electrification Action Plan</a:t>
            </a:r>
            <a:endParaRPr lang="en-US">
              <a:ea typeface="+mn-lt"/>
              <a:cs typeface="+mn-lt"/>
            </a:endParaRPr>
          </a:p>
          <a:p>
            <a:r>
              <a:rPr lang="en-US">
                <a:ea typeface="+mn-lt"/>
                <a:cs typeface="+mn-lt"/>
                <a:hlinkClick r:id="rId6"/>
              </a:rPr>
              <a:t>Montgomery County, Maryland – Brookville Smart Bus Depot and Equipment Maintenance &amp; Transit Operation Center (EMTOC)</a:t>
            </a:r>
            <a:r>
              <a:rPr lang="en-US">
                <a:ea typeface="+mn-lt"/>
                <a:cs typeface="+mn-lt"/>
              </a:rPr>
              <a:t>  </a:t>
            </a:r>
            <a:endParaRPr lang="en-US"/>
          </a:p>
          <a:p>
            <a:r>
              <a:rPr lang="en-US">
                <a:hlinkClick r:id="rId7"/>
              </a:rPr>
              <a:t>NCTCOG-ResilientEVChargingInfrastructure-Whitepaper.pdf</a:t>
            </a:r>
            <a:endParaRPr lang="en-US"/>
          </a:p>
          <a:p>
            <a:r>
              <a:rPr lang="en-US">
                <a:ea typeface="+mn-lt"/>
                <a:cs typeface="+mn-lt"/>
                <a:hlinkClick r:id="rId8"/>
              </a:rPr>
              <a:t>Colorado DOT Resilience Improvement Plan</a:t>
            </a:r>
            <a:endParaRPr lang="en-US"/>
          </a:p>
          <a:p>
            <a:endParaRPr lang="en-US"/>
          </a:p>
          <a:p>
            <a:endParaRPr lang="en-US"/>
          </a:p>
        </p:txBody>
      </p:sp>
    </p:spTree>
    <p:extLst>
      <p:ext uri="{BB962C8B-B14F-4D97-AF65-F5344CB8AC3E}">
        <p14:creationId xmlns:p14="http://schemas.microsoft.com/office/powerpoint/2010/main" val="158459322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942FB-3CB9-1C45-896F-05E8D55F1B9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57EBFDB-2DAB-EE30-55BE-490B13EC6A67}"/>
              </a:ext>
            </a:extLst>
          </p:cNvPr>
          <p:cNvSpPr>
            <a:spLocks noGrp="1"/>
          </p:cNvSpPr>
          <p:nvPr>
            <p:ph type="body" idx="1"/>
          </p:nvPr>
        </p:nvSpPr>
        <p:spPr>
          <a:xfrm>
            <a:off x="7817752" y="1265334"/>
            <a:ext cx="2656919" cy="534861"/>
          </a:xfrm>
        </p:spPr>
        <p:txBody>
          <a:bodyPr>
            <a:noAutofit/>
          </a:bodyPr>
          <a:lstStyle/>
          <a:p>
            <a:r>
              <a:rPr lang="en-US" sz="3200">
                <a:solidFill>
                  <a:srgbClr val="000000"/>
                </a:solidFill>
                <a:latin typeface="Lato Bold" panose="020F0802020204030203" pitchFamily="34" charset="0"/>
              </a:rPr>
              <a:t>What We Do</a:t>
            </a:r>
          </a:p>
        </p:txBody>
      </p:sp>
      <p:sp>
        <p:nvSpPr>
          <p:cNvPr id="9" name="Text Placeholder 8">
            <a:extLst>
              <a:ext uri="{FF2B5EF4-FFF2-40B4-BE49-F238E27FC236}">
                <a16:creationId xmlns:a16="http://schemas.microsoft.com/office/drawing/2014/main" id="{D4A6825A-B38E-4DA8-1D66-0C3EFE926F39}"/>
              </a:ext>
            </a:extLst>
          </p:cNvPr>
          <p:cNvSpPr>
            <a:spLocks noGrp="1"/>
          </p:cNvSpPr>
          <p:nvPr>
            <p:ph type="body" idx="13"/>
          </p:nvPr>
        </p:nvSpPr>
        <p:spPr>
          <a:xfrm>
            <a:off x="869384" y="1264648"/>
            <a:ext cx="5811251" cy="534862"/>
          </a:xfrm>
        </p:spPr>
        <p:txBody>
          <a:bodyPr>
            <a:noAutofit/>
          </a:bodyPr>
          <a:lstStyle/>
          <a:p>
            <a:r>
              <a:rPr lang="en-US" sz="3200">
                <a:solidFill>
                  <a:srgbClr val="000000"/>
                </a:solidFill>
                <a:latin typeface="Lato Bold" panose="020F0802020204030203" pitchFamily="34" charset="0"/>
              </a:rPr>
              <a:t>Key Focus Areas &amp; Goals</a:t>
            </a:r>
          </a:p>
        </p:txBody>
      </p:sp>
      <p:sp>
        <p:nvSpPr>
          <p:cNvPr id="5" name="Slide Number Placeholder 4">
            <a:extLst>
              <a:ext uri="{FF2B5EF4-FFF2-40B4-BE49-F238E27FC236}">
                <a16:creationId xmlns:a16="http://schemas.microsoft.com/office/drawing/2014/main" id="{F325798E-B2B9-675C-8048-971E79B8001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4" name="Title 1">
            <a:extLst>
              <a:ext uri="{FF2B5EF4-FFF2-40B4-BE49-F238E27FC236}">
                <a16:creationId xmlns:a16="http://schemas.microsoft.com/office/drawing/2014/main" id="{1A258B3C-E62C-BF0B-7440-451089184037}"/>
              </a:ext>
            </a:extLst>
          </p:cNvPr>
          <p:cNvSpPr>
            <a:spLocks noGrp="1"/>
          </p:cNvSpPr>
          <p:nvPr>
            <p:ph type="title"/>
          </p:nvPr>
        </p:nvSpPr>
        <p:spPr>
          <a:xfrm>
            <a:off x="115729" y="317377"/>
            <a:ext cx="11969197" cy="596622"/>
          </a:xfrm>
        </p:spPr>
        <p:txBody>
          <a:bodyPr>
            <a:noAutofit/>
          </a:bodyPr>
          <a:lstStyle/>
          <a:p>
            <a:r>
              <a:rPr lang="en-US" sz="4100">
                <a:latin typeface="Lato"/>
                <a:ea typeface="Lato"/>
                <a:cs typeface="Lato"/>
              </a:rPr>
              <a:t>Transportation Department: Clean Fuels &amp; Energy</a:t>
            </a:r>
          </a:p>
        </p:txBody>
      </p:sp>
      <p:sp>
        <p:nvSpPr>
          <p:cNvPr id="6" name="Content Placeholder 2">
            <a:extLst>
              <a:ext uri="{FF2B5EF4-FFF2-40B4-BE49-F238E27FC236}">
                <a16:creationId xmlns:a16="http://schemas.microsoft.com/office/drawing/2014/main" id="{797A0E23-1023-A7F1-3BF5-C05B0BBAC6BB}"/>
              </a:ext>
            </a:extLst>
          </p:cNvPr>
          <p:cNvSpPr txBox="1">
            <a:spLocks/>
          </p:cNvSpPr>
          <p:nvPr/>
        </p:nvSpPr>
        <p:spPr>
          <a:xfrm>
            <a:off x="6567423" y="2198854"/>
            <a:ext cx="4403103" cy="41574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969696">
                  <a:lumMod val="50000"/>
                </a:srgbClr>
              </a:solidFill>
              <a:effectLst/>
              <a:uLnTx/>
              <a:uFillTx/>
              <a:latin typeface="Lato" panose="020F0502020204030203" pitchFamily="34" charset="0"/>
            </a:endParaRPr>
          </a:p>
        </p:txBody>
      </p:sp>
      <p:cxnSp>
        <p:nvCxnSpPr>
          <p:cNvPr id="8" name="Straight Connector 7">
            <a:extLst>
              <a:ext uri="{FF2B5EF4-FFF2-40B4-BE49-F238E27FC236}">
                <a16:creationId xmlns:a16="http://schemas.microsoft.com/office/drawing/2014/main" id="{29F759E9-0540-FA81-E9BC-DEE30FE3FD75}"/>
              </a:ext>
            </a:extLst>
          </p:cNvPr>
          <p:cNvCxnSpPr>
            <a:cxnSpLocks/>
          </p:cNvCxnSpPr>
          <p:nvPr/>
        </p:nvCxnSpPr>
        <p:spPr>
          <a:xfrm>
            <a:off x="6096000" y="1312974"/>
            <a:ext cx="0" cy="4928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Graphic 10" descr="Money with solid fill">
            <a:extLst>
              <a:ext uri="{FF2B5EF4-FFF2-40B4-BE49-F238E27FC236}">
                <a16:creationId xmlns:a16="http://schemas.microsoft.com/office/drawing/2014/main" id="{77B8ED72-24BB-908D-DE94-69FF84279F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9608" y="1799510"/>
            <a:ext cx="836780" cy="836780"/>
          </a:xfrm>
          <a:prstGeom prst="rect">
            <a:avLst/>
          </a:prstGeom>
        </p:spPr>
      </p:pic>
      <p:sp>
        <p:nvSpPr>
          <p:cNvPr id="24" name="Freeform: Shape 23" descr="Fuel with solid fill">
            <a:extLst>
              <a:ext uri="{FF2B5EF4-FFF2-40B4-BE49-F238E27FC236}">
                <a16:creationId xmlns:a16="http://schemas.microsoft.com/office/drawing/2014/main" id="{1DDF7A77-CB09-10F6-2C35-2C168B5D9F9D}"/>
              </a:ext>
            </a:extLst>
          </p:cNvPr>
          <p:cNvSpPr/>
          <p:nvPr/>
        </p:nvSpPr>
        <p:spPr>
          <a:xfrm>
            <a:off x="1073940" y="3465975"/>
            <a:ext cx="637101" cy="685011"/>
          </a:xfrm>
          <a:custGeom>
            <a:avLst/>
            <a:gdLst>
              <a:gd name="connsiteX0" fmla="*/ 172996 w 1060859"/>
              <a:gd name="connsiteY0" fmla="*/ 103797 h 1176370"/>
              <a:gd name="connsiteX1" fmla="*/ 172996 w 1060859"/>
              <a:gd name="connsiteY1" fmla="*/ 415190 h 1176370"/>
              <a:gd name="connsiteX2" fmla="*/ 588185 w 1060859"/>
              <a:gd name="connsiteY2" fmla="*/ 415190 h 1176370"/>
              <a:gd name="connsiteX3" fmla="*/ 588185 w 1060859"/>
              <a:gd name="connsiteY3" fmla="*/ 103797 h 1176370"/>
              <a:gd name="connsiteX4" fmla="*/ 172996 w 1060859"/>
              <a:gd name="connsiteY4" fmla="*/ 0 h 1176370"/>
              <a:gd name="connsiteX5" fmla="*/ 588185 w 1060859"/>
              <a:gd name="connsiteY5" fmla="*/ 0 h 1176370"/>
              <a:gd name="connsiteX6" fmla="*/ 691983 w 1060859"/>
              <a:gd name="connsiteY6" fmla="*/ 103797 h 1176370"/>
              <a:gd name="connsiteX7" fmla="*/ 691983 w 1060859"/>
              <a:gd name="connsiteY7" fmla="*/ 512067 h 1176370"/>
              <a:gd name="connsiteX8" fmla="*/ 725007 w 1060859"/>
              <a:gd name="connsiteY8" fmla="*/ 512067 h 1176370"/>
              <a:gd name="connsiteX9" fmla="*/ 863404 w 1060859"/>
              <a:gd name="connsiteY9" fmla="*/ 650464 h 1176370"/>
              <a:gd name="connsiteX10" fmla="*/ 863404 w 1060859"/>
              <a:gd name="connsiteY10" fmla="*/ 935906 h 1176370"/>
              <a:gd name="connsiteX11" fmla="*/ 907085 w 1060859"/>
              <a:gd name="connsiteY11" fmla="*/ 982736 h 1176370"/>
              <a:gd name="connsiteX12" fmla="*/ 908954 w 1060859"/>
              <a:gd name="connsiteY12" fmla="*/ 982736 h 1176370"/>
              <a:gd name="connsiteX13" fmla="*/ 909443 w 1060859"/>
              <a:gd name="connsiteY13" fmla="*/ 982710 h 1176370"/>
              <a:gd name="connsiteX14" fmla="*/ 950196 w 1060859"/>
              <a:gd name="connsiteY14" fmla="*/ 936806 h 1176370"/>
              <a:gd name="connsiteX15" fmla="*/ 920677 w 1060859"/>
              <a:gd name="connsiteY15" fmla="*/ 441075 h 1176370"/>
              <a:gd name="connsiteX16" fmla="*/ 912696 w 1060859"/>
              <a:gd name="connsiteY16" fmla="*/ 326505 h 1176370"/>
              <a:gd name="connsiteX17" fmla="*/ 854511 w 1060859"/>
              <a:gd name="connsiteY17" fmla="*/ 217289 h 1176370"/>
              <a:gd name="connsiteX18" fmla="*/ 851217 w 1060859"/>
              <a:gd name="connsiteY18" fmla="*/ 153245 h 1176370"/>
              <a:gd name="connsiteX19" fmla="*/ 888560 w 1060859"/>
              <a:gd name="connsiteY19" fmla="*/ 151325 h 1176370"/>
              <a:gd name="connsiteX20" fmla="*/ 884718 w 1060859"/>
              <a:gd name="connsiteY20" fmla="*/ 76637 h 1176370"/>
              <a:gd name="connsiteX21" fmla="*/ 902430 w 1060859"/>
              <a:gd name="connsiteY21" fmla="*/ 57006 h 1176370"/>
              <a:gd name="connsiteX22" fmla="*/ 922062 w 1060859"/>
              <a:gd name="connsiteY22" fmla="*/ 74717 h 1176370"/>
              <a:gd name="connsiteX23" fmla="*/ 925903 w 1060859"/>
              <a:gd name="connsiteY23" fmla="*/ 149404 h 1176370"/>
              <a:gd name="connsiteX24" fmla="*/ 981918 w 1060859"/>
              <a:gd name="connsiteY24" fmla="*/ 146523 h 1176370"/>
              <a:gd name="connsiteX25" fmla="*/ 978077 w 1060859"/>
              <a:gd name="connsiteY25" fmla="*/ 71836 h 1176370"/>
              <a:gd name="connsiteX26" fmla="*/ 995788 w 1060859"/>
              <a:gd name="connsiteY26" fmla="*/ 52204 h 1176370"/>
              <a:gd name="connsiteX27" fmla="*/ 1015421 w 1060859"/>
              <a:gd name="connsiteY27" fmla="*/ 69915 h 1176370"/>
              <a:gd name="connsiteX28" fmla="*/ 1019262 w 1060859"/>
              <a:gd name="connsiteY28" fmla="*/ 144602 h 1176370"/>
              <a:gd name="connsiteX29" fmla="*/ 1056606 w 1060859"/>
              <a:gd name="connsiteY29" fmla="*/ 142682 h 1176370"/>
              <a:gd name="connsiteX30" fmla="*/ 1059899 w 1060859"/>
              <a:gd name="connsiteY30" fmla="*/ 206725 h 1176370"/>
              <a:gd name="connsiteX31" fmla="*/ 1015531 w 1060859"/>
              <a:gd name="connsiteY31" fmla="*/ 318115 h 1176370"/>
              <a:gd name="connsiteX32" fmla="*/ 1020748 w 1060859"/>
              <a:gd name="connsiteY32" fmla="*/ 419548 h 1176370"/>
              <a:gd name="connsiteX33" fmla="*/ 1023113 w 1060859"/>
              <a:gd name="connsiteY33" fmla="*/ 419774 h 1176370"/>
              <a:gd name="connsiteX34" fmla="*/ 1053889 w 1060859"/>
              <a:gd name="connsiteY34" fmla="*/ 930578 h 1176370"/>
              <a:gd name="connsiteX35" fmla="*/ 1029454 w 1060859"/>
              <a:gd name="connsiteY35" fmla="*/ 1020951 h 1176370"/>
              <a:gd name="connsiteX36" fmla="*/ 825535 w 1060859"/>
              <a:gd name="connsiteY36" fmla="*/ 1061726 h 1176370"/>
              <a:gd name="connsiteX37" fmla="*/ 759607 w 1060859"/>
              <a:gd name="connsiteY37" fmla="*/ 933865 h 1176370"/>
              <a:gd name="connsiteX38" fmla="*/ 759607 w 1060859"/>
              <a:gd name="connsiteY38" fmla="*/ 650464 h 1176370"/>
              <a:gd name="connsiteX39" fmla="*/ 725007 w 1060859"/>
              <a:gd name="connsiteY39" fmla="*/ 615864 h 1176370"/>
              <a:gd name="connsiteX40" fmla="*/ 691983 w 1060859"/>
              <a:gd name="connsiteY40" fmla="*/ 615864 h 1176370"/>
              <a:gd name="connsiteX41" fmla="*/ 691983 w 1060859"/>
              <a:gd name="connsiteY41" fmla="*/ 1072573 h 1176370"/>
              <a:gd name="connsiteX42" fmla="*/ 761181 w 1060859"/>
              <a:gd name="connsiteY42" fmla="*/ 1072573 h 1176370"/>
              <a:gd name="connsiteX43" fmla="*/ 761181 w 1060859"/>
              <a:gd name="connsiteY43" fmla="*/ 1176370 h 1176370"/>
              <a:gd name="connsiteX44" fmla="*/ 0 w 1060859"/>
              <a:gd name="connsiteY44" fmla="*/ 1176370 h 1176370"/>
              <a:gd name="connsiteX45" fmla="*/ 0 w 1060859"/>
              <a:gd name="connsiteY45" fmla="*/ 1072573 h 1176370"/>
              <a:gd name="connsiteX46" fmla="*/ 69198 w 1060859"/>
              <a:gd name="connsiteY46" fmla="*/ 1072573 h 1176370"/>
              <a:gd name="connsiteX47" fmla="*/ 69198 w 1060859"/>
              <a:gd name="connsiteY47" fmla="*/ 103797 h 1176370"/>
              <a:gd name="connsiteX48" fmla="*/ 172996 w 1060859"/>
              <a:gd name="connsiteY48" fmla="*/ 0 h 1176370"/>
              <a:gd name="connsiteX0" fmla="*/ 172996 w 1060859"/>
              <a:gd name="connsiteY0" fmla="*/ 103797 h 1176370"/>
              <a:gd name="connsiteX1" fmla="*/ 172996 w 1060859"/>
              <a:gd name="connsiteY1" fmla="*/ 415190 h 1176370"/>
              <a:gd name="connsiteX2" fmla="*/ 588185 w 1060859"/>
              <a:gd name="connsiteY2" fmla="*/ 415190 h 1176370"/>
              <a:gd name="connsiteX3" fmla="*/ 588185 w 1060859"/>
              <a:gd name="connsiteY3" fmla="*/ 103797 h 1176370"/>
              <a:gd name="connsiteX4" fmla="*/ 172996 w 1060859"/>
              <a:gd name="connsiteY4" fmla="*/ 103797 h 1176370"/>
              <a:gd name="connsiteX5" fmla="*/ 172996 w 1060859"/>
              <a:gd name="connsiteY5" fmla="*/ 0 h 1176370"/>
              <a:gd name="connsiteX6" fmla="*/ 588185 w 1060859"/>
              <a:gd name="connsiteY6" fmla="*/ 0 h 1176370"/>
              <a:gd name="connsiteX7" fmla="*/ 691983 w 1060859"/>
              <a:gd name="connsiteY7" fmla="*/ 103797 h 1176370"/>
              <a:gd name="connsiteX8" fmla="*/ 691983 w 1060859"/>
              <a:gd name="connsiteY8" fmla="*/ 512067 h 1176370"/>
              <a:gd name="connsiteX9" fmla="*/ 725007 w 1060859"/>
              <a:gd name="connsiteY9" fmla="*/ 512067 h 1176370"/>
              <a:gd name="connsiteX10" fmla="*/ 863404 w 1060859"/>
              <a:gd name="connsiteY10" fmla="*/ 650464 h 1176370"/>
              <a:gd name="connsiteX11" fmla="*/ 863404 w 1060859"/>
              <a:gd name="connsiteY11" fmla="*/ 935906 h 1176370"/>
              <a:gd name="connsiteX12" fmla="*/ 907085 w 1060859"/>
              <a:gd name="connsiteY12" fmla="*/ 982736 h 1176370"/>
              <a:gd name="connsiteX13" fmla="*/ 908954 w 1060859"/>
              <a:gd name="connsiteY13" fmla="*/ 982736 h 1176370"/>
              <a:gd name="connsiteX14" fmla="*/ 909443 w 1060859"/>
              <a:gd name="connsiteY14" fmla="*/ 982710 h 1176370"/>
              <a:gd name="connsiteX15" fmla="*/ 950196 w 1060859"/>
              <a:gd name="connsiteY15" fmla="*/ 936806 h 1176370"/>
              <a:gd name="connsiteX16" fmla="*/ 920677 w 1060859"/>
              <a:gd name="connsiteY16" fmla="*/ 441075 h 1176370"/>
              <a:gd name="connsiteX17" fmla="*/ 912696 w 1060859"/>
              <a:gd name="connsiteY17" fmla="*/ 326505 h 1176370"/>
              <a:gd name="connsiteX18" fmla="*/ 854511 w 1060859"/>
              <a:gd name="connsiteY18" fmla="*/ 217289 h 1176370"/>
              <a:gd name="connsiteX19" fmla="*/ 851217 w 1060859"/>
              <a:gd name="connsiteY19" fmla="*/ 153245 h 1176370"/>
              <a:gd name="connsiteX20" fmla="*/ 888560 w 1060859"/>
              <a:gd name="connsiteY20" fmla="*/ 151325 h 1176370"/>
              <a:gd name="connsiteX21" fmla="*/ 884718 w 1060859"/>
              <a:gd name="connsiteY21" fmla="*/ 76637 h 1176370"/>
              <a:gd name="connsiteX22" fmla="*/ 902430 w 1060859"/>
              <a:gd name="connsiteY22" fmla="*/ 57006 h 1176370"/>
              <a:gd name="connsiteX23" fmla="*/ 922062 w 1060859"/>
              <a:gd name="connsiteY23" fmla="*/ 74717 h 1176370"/>
              <a:gd name="connsiteX24" fmla="*/ 925903 w 1060859"/>
              <a:gd name="connsiteY24" fmla="*/ 149404 h 1176370"/>
              <a:gd name="connsiteX25" fmla="*/ 981918 w 1060859"/>
              <a:gd name="connsiteY25" fmla="*/ 146523 h 1176370"/>
              <a:gd name="connsiteX26" fmla="*/ 978077 w 1060859"/>
              <a:gd name="connsiteY26" fmla="*/ 71836 h 1176370"/>
              <a:gd name="connsiteX27" fmla="*/ 995788 w 1060859"/>
              <a:gd name="connsiteY27" fmla="*/ 52204 h 1176370"/>
              <a:gd name="connsiteX28" fmla="*/ 1015421 w 1060859"/>
              <a:gd name="connsiteY28" fmla="*/ 69915 h 1176370"/>
              <a:gd name="connsiteX29" fmla="*/ 1019262 w 1060859"/>
              <a:gd name="connsiteY29" fmla="*/ 144602 h 1176370"/>
              <a:gd name="connsiteX30" fmla="*/ 1056606 w 1060859"/>
              <a:gd name="connsiteY30" fmla="*/ 142682 h 1176370"/>
              <a:gd name="connsiteX31" fmla="*/ 1059899 w 1060859"/>
              <a:gd name="connsiteY31" fmla="*/ 206725 h 1176370"/>
              <a:gd name="connsiteX32" fmla="*/ 1015531 w 1060859"/>
              <a:gd name="connsiteY32" fmla="*/ 318115 h 1176370"/>
              <a:gd name="connsiteX33" fmla="*/ 1020748 w 1060859"/>
              <a:gd name="connsiteY33" fmla="*/ 419548 h 1176370"/>
              <a:gd name="connsiteX34" fmla="*/ 1053889 w 1060859"/>
              <a:gd name="connsiteY34" fmla="*/ 930578 h 1176370"/>
              <a:gd name="connsiteX35" fmla="*/ 1029454 w 1060859"/>
              <a:gd name="connsiteY35" fmla="*/ 1020951 h 1176370"/>
              <a:gd name="connsiteX36" fmla="*/ 825535 w 1060859"/>
              <a:gd name="connsiteY36" fmla="*/ 1061726 h 1176370"/>
              <a:gd name="connsiteX37" fmla="*/ 759607 w 1060859"/>
              <a:gd name="connsiteY37" fmla="*/ 933865 h 1176370"/>
              <a:gd name="connsiteX38" fmla="*/ 759607 w 1060859"/>
              <a:gd name="connsiteY38" fmla="*/ 650464 h 1176370"/>
              <a:gd name="connsiteX39" fmla="*/ 725007 w 1060859"/>
              <a:gd name="connsiteY39" fmla="*/ 615864 h 1176370"/>
              <a:gd name="connsiteX40" fmla="*/ 691983 w 1060859"/>
              <a:gd name="connsiteY40" fmla="*/ 615864 h 1176370"/>
              <a:gd name="connsiteX41" fmla="*/ 691983 w 1060859"/>
              <a:gd name="connsiteY41" fmla="*/ 1072573 h 1176370"/>
              <a:gd name="connsiteX42" fmla="*/ 761181 w 1060859"/>
              <a:gd name="connsiteY42" fmla="*/ 1072573 h 1176370"/>
              <a:gd name="connsiteX43" fmla="*/ 761181 w 1060859"/>
              <a:gd name="connsiteY43" fmla="*/ 1176370 h 1176370"/>
              <a:gd name="connsiteX44" fmla="*/ 0 w 1060859"/>
              <a:gd name="connsiteY44" fmla="*/ 1176370 h 1176370"/>
              <a:gd name="connsiteX45" fmla="*/ 0 w 1060859"/>
              <a:gd name="connsiteY45" fmla="*/ 1072573 h 1176370"/>
              <a:gd name="connsiteX46" fmla="*/ 69198 w 1060859"/>
              <a:gd name="connsiteY46" fmla="*/ 1072573 h 1176370"/>
              <a:gd name="connsiteX47" fmla="*/ 69198 w 1060859"/>
              <a:gd name="connsiteY47" fmla="*/ 103797 h 1176370"/>
              <a:gd name="connsiteX48" fmla="*/ 172996 w 1060859"/>
              <a:gd name="connsiteY48" fmla="*/ 0 h 117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0859" h="1176370">
                <a:moveTo>
                  <a:pt x="172996" y="103797"/>
                </a:moveTo>
                <a:lnTo>
                  <a:pt x="172996" y="415190"/>
                </a:lnTo>
                <a:lnTo>
                  <a:pt x="588185" y="415190"/>
                </a:lnTo>
                <a:lnTo>
                  <a:pt x="588185" y="103797"/>
                </a:lnTo>
                <a:lnTo>
                  <a:pt x="172996" y="103797"/>
                </a:lnTo>
                <a:close/>
                <a:moveTo>
                  <a:pt x="172996" y="0"/>
                </a:moveTo>
                <a:lnTo>
                  <a:pt x="588185" y="0"/>
                </a:lnTo>
                <a:cubicBezTo>
                  <a:pt x="645511" y="0"/>
                  <a:pt x="691983" y="46472"/>
                  <a:pt x="691983" y="103797"/>
                </a:cubicBezTo>
                <a:lnTo>
                  <a:pt x="691983" y="512067"/>
                </a:lnTo>
                <a:lnTo>
                  <a:pt x="725007" y="512067"/>
                </a:lnTo>
                <a:cubicBezTo>
                  <a:pt x="801442" y="512067"/>
                  <a:pt x="863404" y="574029"/>
                  <a:pt x="863404" y="650464"/>
                </a:cubicBezTo>
                <a:lnTo>
                  <a:pt x="863404" y="935906"/>
                </a:lnTo>
                <a:cubicBezTo>
                  <a:pt x="862925" y="960754"/>
                  <a:pt x="882266" y="981489"/>
                  <a:pt x="907085" y="982736"/>
                </a:cubicBezTo>
                <a:lnTo>
                  <a:pt x="908954" y="982736"/>
                </a:lnTo>
                <a:lnTo>
                  <a:pt x="909443" y="982710"/>
                </a:lnTo>
                <a:cubicBezTo>
                  <a:pt x="933374" y="981287"/>
                  <a:pt x="951618" y="960735"/>
                  <a:pt x="950196" y="936806"/>
                </a:cubicBezTo>
                <a:lnTo>
                  <a:pt x="920677" y="441075"/>
                </a:lnTo>
                <a:lnTo>
                  <a:pt x="912696" y="326505"/>
                </a:lnTo>
                <a:cubicBezTo>
                  <a:pt x="866436" y="312786"/>
                  <a:pt x="856163" y="265513"/>
                  <a:pt x="854511" y="217289"/>
                </a:cubicBezTo>
                <a:lnTo>
                  <a:pt x="851217" y="153245"/>
                </a:lnTo>
                <a:lnTo>
                  <a:pt x="888560" y="151325"/>
                </a:lnTo>
                <a:lnTo>
                  <a:pt x="884718" y="76637"/>
                </a:lnTo>
                <a:cubicBezTo>
                  <a:pt x="884188" y="66325"/>
                  <a:pt x="892118" y="57536"/>
                  <a:pt x="902430" y="57006"/>
                </a:cubicBezTo>
                <a:cubicBezTo>
                  <a:pt x="912742" y="56475"/>
                  <a:pt x="921532" y="64404"/>
                  <a:pt x="922062" y="74717"/>
                </a:cubicBezTo>
                <a:lnTo>
                  <a:pt x="925903" y="149404"/>
                </a:lnTo>
                <a:lnTo>
                  <a:pt x="981918" y="146523"/>
                </a:lnTo>
                <a:lnTo>
                  <a:pt x="978077" y="71836"/>
                </a:lnTo>
                <a:cubicBezTo>
                  <a:pt x="977547" y="61523"/>
                  <a:pt x="985476" y="52735"/>
                  <a:pt x="995788" y="52204"/>
                </a:cubicBezTo>
                <a:cubicBezTo>
                  <a:pt x="1006100" y="51674"/>
                  <a:pt x="1014890" y="59603"/>
                  <a:pt x="1015421" y="69915"/>
                </a:cubicBezTo>
                <a:lnTo>
                  <a:pt x="1019262" y="144602"/>
                </a:lnTo>
                <a:lnTo>
                  <a:pt x="1056606" y="142682"/>
                </a:lnTo>
                <a:lnTo>
                  <a:pt x="1059899" y="206725"/>
                </a:lnTo>
                <a:cubicBezTo>
                  <a:pt x="1063202" y="254865"/>
                  <a:pt x="1060141" y="299722"/>
                  <a:pt x="1015531" y="318115"/>
                </a:cubicBezTo>
                <a:lnTo>
                  <a:pt x="1020748" y="419548"/>
                </a:lnTo>
                <a:lnTo>
                  <a:pt x="1053889" y="930578"/>
                </a:lnTo>
                <a:cubicBezTo>
                  <a:pt x="1055808" y="962560"/>
                  <a:pt x="1047227" y="994294"/>
                  <a:pt x="1029454" y="1020951"/>
                </a:cubicBezTo>
                <a:cubicBezTo>
                  <a:pt x="984402" y="1088521"/>
                  <a:pt x="893106" y="1106778"/>
                  <a:pt x="825535" y="1061726"/>
                </a:cubicBezTo>
                <a:cubicBezTo>
                  <a:pt x="783518" y="1032850"/>
                  <a:pt x="758764" y="984842"/>
                  <a:pt x="759607" y="933865"/>
                </a:cubicBezTo>
                <a:lnTo>
                  <a:pt x="759607" y="650464"/>
                </a:lnTo>
                <a:cubicBezTo>
                  <a:pt x="759607" y="631354"/>
                  <a:pt x="744116" y="615864"/>
                  <a:pt x="725007" y="615864"/>
                </a:cubicBezTo>
                <a:lnTo>
                  <a:pt x="691983" y="615864"/>
                </a:lnTo>
                <a:lnTo>
                  <a:pt x="691983" y="1072573"/>
                </a:lnTo>
                <a:lnTo>
                  <a:pt x="761181" y="1072573"/>
                </a:lnTo>
                <a:lnTo>
                  <a:pt x="761181" y="1176370"/>
                </a:lnTo>
                <a:lnTo>
                  <a:pt x="0" y="1176370"/>
                </a:lnTo>
                <a:lnTo>
                  <a:pt x="0" y="1072573"/>
                </a:lnTo>
                <a:lnTo>
                  <a:pt x="69198" y="1072573"/>
                </a:lnTo>
                <a:lnTo>
                  <a:pt x="69198" y="103797"/>
                </a:lnTo>
                <a:cubicBezTo>
                  <a:pt x="69198" y="46472"/>
                  <a:pt x="115670" y="0"/>
                  <a:pt x="172996" y="0"/>
                </a:cubicBezTo>
                <a:close/>
              </a:path>
            </a:pathLst>
          </a:custGeom>
          <a:solidFill>
            <a:srgbClr val="002060"/>
          </a:solidFill>
          <a:ln w="17264" cap="flat">
            <a:solidFill>
              <a:srgbClr val="00206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25" name="TextBox 24">
            <a:extLst>
              <a:ext uri="{FF2B5EF4-FFF2-40B4-BE49-F238E27FC236}">
                <a16:creationId xmlns:a16="http://schemas.microsoft.com/office/drawing/2014/main" id="{5CE0D180-67A8-AF12-C3A9-19FE0F9A8384}"/>
              </a:ext>
            </a:extLst>
          </p:cNvPr>
          <p:cNvSpPr txBox="1"/>
          <p:nvPr/>
        </p:nvSpPr>
        <p:spPr>
          <a:xfrm>
            <a:off x="2070289" y="3600705"/>
            <a:ext cx="370504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a:ea typeface="+mn-ea"/>
                <a:cs typeface="+mn-cs"/>
              </a:rPr>
              <a:t>Alternative Fuel Infrastructure Initiatives</a:t>
            </a:r>
          </a:p>
        </p:txBody>
      </p:sp>
      <p:pic>
        <p:nvPicPr>
          <p:cNvPr id="33" name="Graphic 9" descr="Clipboard Checked with solid fill">
            <a:extLst>
              <a:ext uri="{FF2B5EF4-FFF2-40B4-BE49-F238E27FC236}">
                <a16:creationId xmlns:a16="http://schemas.microsoft.com/office/drawing/2014/main" id="{7942B109-DD9D-B0A4-1B71-33CD3BA9157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91696" y="2974640"/>
            <a:ext cx="802533" cy="802534"/>
          </a:xfrm>
          <a:prstGeom prst="rect">
            <a:avLst/>
          </a:prstGeom>
        </p:spPr>
      </p:pic>
      <p:pic>
        <p:nvPicPr>
          <p:cNvPr id="34" name="Graphic 11" descr="Map with pin with solid fill">
            <a:extLst>
              <a:ext uri="{FF2B5EF4-FFF2-40B4-BE49-F238E27FC236}">
                <a16:creationId xmlns:a16="http://schemas.microsoft.com/office/drawing/2014/main" id="{52266C92-CDA9-519A-EFA1-B7FD88AF2B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69206" y="4115524"/>
            <a:ext cx="862465" cy="845342"/>
          </a:xfrm>
          <a:prstGeom prst="rect">
            <a:avLst/>
          </a:prstGeom>
        </p:spPr>
      </p:pic>
      <p:pic>
        <p:nvPicPr>
          <p:cNvPr id="35" name="Graphic 12" descr="User network with solid fill">
            <a:extLst>
              <a:ext uri="{FF2B5EF4-FFF2-40B4-BE49-F238E27FC236}">
                <a16:creationId xmlns:a16="http://schemas.microsoft.com/office/drawing/2014/main" id="{17B714D5-1A35-23E1-AC69-7812D313F94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93235" y="5299217"/>
            <a:ext cx="1033701" cy="1033701"/>
          </a:xfrm>
          <a:prstGeom prst="rect">
            <a:avLst/>
          </a:prstGeom>
        </p:spPr>
      </p:pic>
      <p:sp>
        <p:nvSpPr>
          <p:cNvPr id="37" name="TextBox 36">
            <a:extLst>
              <a:ext uri="{FF2B5EF4-FFF2-40B4-BE49-F238E27FC236}">
                <a16:creationId xmlns:a16="http://schemas.microsoft.com/office/drawing/2014/main" id="{9DB99303-B30F-B1D6-8A61-21BDCEF04821}"/>
              </a:ext>
            </a:extLst>
          </p:cNvPr>
          <p:cNvSpPr txBox="1"/>
          <p:nvPr/>
        </p:nvSpPr>
        <p:spPr>
          <a:xfrm>
            <a:off x="7881262" y="2011829"/>
            <a:ext cx="2140068"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a:ea typeface="Lato"/>
                <a:cs typeface="Lato"/>
              </a:rPr>
              <a:t>Funding Support</a:t>
            </a:r>
          </a:p>
        </p:txBody>
      </p:sp>
      <p:sp>
        <p:nvSpPr>
          <p:cNvPr id="39" name="TextBox 38">
            <a:extLst>
              <a:ext uri="{FF2B5EF4-FFF2-40B4-BE49-F238E27FC236}">
                <a16:creationId xmlns:a16="http://schemas.microsoft.com/office/drawing/2014/main" id="{D7A9C53D-4970-B87F-3E81-65D56987C06A}"/>
              </a:ext>
            </a:extLst>
          </p:cNvPr>
          <p:cNvSpPr txBox="1"/>
          <p:nvPr/>
        </p:nvSpPr>
        <p:spPr>
          <a:xfrm>
            <a:off x="7881261" y="3162700"/>
            <a:ext cx="2492841"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a:ea typeface="Lato"/>
                <a:cs typeface="Lato"/>
              </a:rPr>
              <a:t>Technical Assistance</a:t>
            </a:r>
          </a:p>
        </p:txBody>
      </p:sp>
      <p:sp>
        <p:nvSpPr>
          <p:cNvPr id="41" name="TextBox 40">
            <a:extLst>
              <a:ext uri="{FF2B5EF4-FFF2-40B4-BE49-F238E27FC236}">
                <a16:creationId xmlns:a16="http://schemas.microsoft.com/office/drawing/2014/main" id="{10D799E8-9B12-144D-35ED-5C82208DA463}"/>
              </a:ext>
            </a:extLst>
          </p:cNvPr>
          <p:cNvSpPr txBox="1"/>
          <p:nvPr/>
        </p:nvSpPr>
        <p:spPr>
          <a:xfrm>
            <a:off x="7881262" y="4436037"/>
            <a:ext cx="2406584"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a:ea typeface="Lato"/>
                <a:cs typeface="Lato"/>
              </a:rPr>
              <a:t>Planning the Future</a:t>
            </a:r>
          </a:p>
        </p:txBody>
      </p:sp>
      <p:sp>
        <p:nvSpPr>
          <p:cNvPr id="43" name="TextBox 42">
            <a:extLst>
              <a:ext uri="{FF2B5EF4-FFF2-40B4-BE49-F238E27FC236}">
                <a16:creationId xmlns:a16="http://schemas.microsoft.com/office/drawing/2014/main" id="{94D7B197-F678-E914-6CD9-86866C977D27}"/>
              </a:ext>
            </a:extLst>
          </p:cNvPr>
          <p:cNvSpPr txBox="1"/>
          <p:nvPr/>
        </p:nvSpPr>
        <p:spPr>
          <a:xfrm>
            <a:off x="7955312" y="5630592"/>
            <a:ext cx="2255915"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a:ea typeface="Lato"/>
                <a:cs typeface="Lato"/>
              </a:rPr>
              <a:t>Raising Awareness</a:t>
            </a:r>
          </a:p>
        </p:txBody>
      </p:sp>
      <p:pic>
        <p:nvPicPr>
          <p:cNvPr id="44" name="Graphic 43" descr="Solar Panels with solid fill">
            <a:extLst>
              <a:ext uri="{FF2B5EF4-FFF2-40B4-BE49-F238E27FC236}">
                <a16:creationId xmlns:a16="http://schemas.microsoft.com/office/drawing/2014/main" id="{7616A09C-B674-A249-77D8-6D0B48256EB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47600" y="4549771"/>
            <a:ext cx="945782" cy="945782"/>
          </a:xfrm>
          <a:prstGeom prst="rect">
            <a:avLst/>
          </a:prstGeom>
        </p:spPr>
      </p:pic>
      <p:sp>
        <p:nvSpPr>
          <p:cNvPr id="46" name="TextBox 45">
            <a:extLst>
              <a:ext uri="{FF2B5EF4-FFF2-40B4-BE49-F238E27FC236}">
                <a16:creationId xmlns:a16="http://schemas.microsoft.com/office/drawing/2014/main" id="{DE240377-A5F0-18E0-964F-0907A6A68824}"/>
              </a:ext>
            </a:extLst>
          </p:cNvPr>
          <p:cNvSpPr txBox="1"/>
          <p:nvPr/>
        </p:nvSpPr>
        <p:spPr>
          <a:xfrm>
            <a:off x="2031705" y="4810460"/>
            <a:ext cx="4656107"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panose="020F0502020204030203" pitchFamily="34" charset="0"/>
                <a:ea typeface="+mn-ea"/>
                <a:cs typeface="+mn-cs"/>
              </a:rPr>
              <a:t>Energy Integration &amp; Community Readiness</a:t>
            </a:r>
          </a:p>
        </p:txBody>
      </p:sp>
      <p:pic>
        <p:nvPicPr>
          <p:cNvPr id="47" name="Graphic 46" descr="Dump truck with solid fill">
            <a:extLst>
              <a:ext uri="{FF2B5EF4-FFF2-40B4-BE49-F238E27FC236}">
                <a16:creationId xmlns:a16="http://schemas.microsoft.com/office/drawing/2014/main" id="{41C47078-A4AF-8DE7-2A6D-0781C3D5F97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35290" y="2277405"/>
            <a:ext cx="914400" cy="914400"/>
          </a:xfrm>
          <a:prstGeom prst="rect">
            <a:avLst/>
          </a:prstGeom>
        </p:spPr>
      </p:pic>
      <p:sp>
        <p:nvSpPr>
          <p:cNvPr id="49" name="TextBox 48">
            <a:extLst>
              <a:ext uri="{FF2B5EF4-FFF2-40B4-BE49-F238E27FC236}">
                <a16:creationId xmlns:a16="http://schemas.microsoft.com/office/drawing/2014/main" id="{1EAE559E-B4E0-6C4C-CFD2-EE739CB978A3}"/>
              </a:ext>
            </a:extLst>
          </p:cNvPr>
          <p:cNvSpPr txBox="1"/>
          <p:nvPr/>
        </p:nvSpPr>
        <p:spPr>
          <a:xfrm>
            <a:off x="2009526" y="2617823"/>
            <a:ext cx="2875127"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Lato" panose="020F0502020204030203" pitchFamily="34" charset="0"/>
                <a:ea typeface="+mn-ea"/>
                <a:cs typeface="+mn-cs"/>
              </a:rPr>
              <a:t>Clean Vehicle Initiatives</a:t>
            </a:r>
          </a:p>
        </p:txBody>
      </p:sp>
      <p:pic>
        <p:nvPicPr>
          <p:cNvPr id="2" name="Picture 1">
            <a:extLst>
              <a:ext uri="{FF2B5EF4-FFF2-40B4-BE49-F238E27FC236}">
                <a16:creationId xmlns:a16="http://schemas.microsoft.com/office/drawing/2014/main" id="{FDA88145-3D55-1CA4-0335-406367BCA146}"/>
              </a:ext>
            </a:extLst>
          </p:cNvPr>
          <p:cNvPicPr>
            <a:picLocks noChangeAspect="1"/>
          </p:cNvPicPr>
          <p:nvPr/>
        </p:nvPicPr>
        <p:blipFill>
          <a:blip r:embed="rId15"/>
          <a:stretch>
            <a:fillRect/>
          </a:stretch>
        </p:blipFill>
        <p:spPr>
          <a:xfrm>
            <a:off x="732950" y="6313920"/>
            <a:ext cx="841321" cy="420660"/>
          </a:xfrm>
          <a:prstGeom prst="rect">
            <a:avLst/>
          </a:prstGeom>
        </p:spPr>
      </p:pic>
      <p:pic>
        <p:nvPicPr>
          <p:cNvPr id="3" name="Picture 2">
            <a:extLst>
              <a:ext uri="{FF2B5EF4-FFF2-40B4-BE49-F238E27FC236}">
                <a16:creationId xmlns:a16="http://schemas.microsoft.com/office/drawing/2014/main" id="{3475A5CB-BF18-8ECA-F8AE-603133325B2C}"/>
              </a:ext>
            </a:extLst>
          </p:cNvPr>
          <p:cNvPicPr>
            <a:picLocks noChangeAspect="1"/>
          </p:cNvPicPr>
          <p:nvPr/>
        </p:nvPicPr>
        <p:blipFill>
          <a:blip r:embed="rId16"/>
          <a:stretch>
            <a:fillRect/>
          </a:stretch>
        </p:blipFill>
        <p:spPr>
          <a:xfrm>
            <a:off x="359599" y="6312504"/>
            <a:ext cx="390178" cy="426757"/>
          </a:xfrm>
          <a:prstGeom prst="rect">
            <a:avLst/>
          </a:prstGeom>
        </p:spPr>
      </p:pic>
      <p:sp>
        <p:nvSpPr>
          <p:cNvPr id="12" name="Footer Placeholder 3">
            <a:extLst>
              <a:ext uri="{FF2B5EF4-FFF2-40B4-BE49-F238E27FC236}">
                <a16:creationId xmlns:a16="http://schemas.microsoft.com/office/drawing/2014/main" id="{724E3C72-5A48-75A4-D135-31CA45EEB5E4}"/>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Tree>
    <p:extLst>
      <p:ext uri="{BB962C8B-B14F-4D97-AF65-F5344CB8AC3E}">
        <p14:creationId xmlns:p14="http://schemas.microsoft.com/office/powerpoint/2010/main" val="63776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C4AB-0795-35ED-73D9-2540BDE1213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79F12D3-427D-AD70-8454-182ABDF93012}"/>
              </a:ext>
            </a:extLst>
          </p:cNvPr>
          <p:cNvSpPr>
            <a:spLocks noGrp="1"/>
          </p:cNvSpPr>
          <p:nvPr>
            <p:ph type="body" idx="1"/>
          </p:nvPr>
        </p:nvSpPr>
        <p:spPr>
          <a:xfrm>
            <a:off x="7436752" y="1265334"/>
            <a:ext cx="2656919" cy="534861"/>
          </a:xfrm>
        </p:spPr>
        <p:txBody>
          <a:bodyPr>
            <a:noAutofit/>
          </a:bodyPr>
          <a:lstStyle/>
          <a:p>
            <a:r>
              <a:rPr lang="en-US" sz="3200">
                <a:solidFill>
                  <a:srgbClr val="000000"/>
                </a:solidFill>
                <a:latin typeface="Lato Bold" panose="020F0802020204030203" pitchFamily="34" charset="0"/>
              </a:rPr>
              <a:t>What We Do</a:t>
            </a:r>
          </a:p>
        </p:txBody>
      </p:sp>
      <p:sp>
        <p:nvSpPr>
          <p:cNvPr id="9" name="Text Placeholder 8">
            <a:extLst>
              <a:ext uri="{FF2B5EF4-FFF2-40B4-BE49-F238E27FC236}">
                <a16:creationId xmlns:a16="http://schemas.microsoft.com/office/drawing/2014/main" id="{3B4FCEA1-3EFF-3AB5-44DC-2410598D9A13}"/>
              </a:ext>
            </a:extLst>
          </p:cNvPr>
          <p:cNvSpPr>
            <a:spLocks noGrp="1"/>
          </p:cNvSpPr>
          <p:nvPr>
            <p:ph type="body" idx="13"/>
          </p:nvPr>
        </p:nvSpPr>
        <p:spPr>
          <a:xfrm>
            <a:off x="869384" y="1264648"/>
            <a:ext cx="5811251" cy="534862"/>
          </a:xfrm>
        </p:spPr>
        <p:txBody>
          <a:bodyPr>
            <a:noAutofit/>
          </a:bodyPr>
          <a:lstStyle/>
          <a:p>
            <a:r>
              <a:rPr lang="en-US" sz="3200">
                <a:solidFill>
                  <a:srgbClr val="000000"/>
                </a:solidFill>
                <a:latin typeface="Lato Bold" panose="020F0802020204030203" pitchFamily="34" charset="0"/>
              </a:rPr>
              <a:t>Key Focus Areas &amp; Goals</a:t>
            </a:r>
          </a:p>
        </p:txBody>
      </p:sp>
      <p:sp>
        <p:nvSpPr>
          <p:cNvPr id="5" name="Slide Number Placeholder 4">
            <a:extLst>
              <a:ext uri="{FF2B5EF4-FFF2-40B4-BE49-F238E27FC236}">
                <a16:creationId xmlns:a16="http://schemas.microsoft.com/office/drawing/2014/main" id="{8C1DBA95-77CC-08FE-6EF1-34B3AB379CA0}"/>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4" name="Title 1">
            <a:extLst>
              <a:ext uri="{FF2B5EF4-FFF2-40B4-BE49-F238E27FC236}">
                <a16:creationId xmlns:a16="http://schemas.microsoft.com/office/drawing/2014/main" id="{CB85C688-D598-C9FB-CE35-94A0CDD68F7D}"/>
              </a:ext>
            </a:extLst>
          </p:cNvPr>
          <p:cNvSpPr>
            <a:spLocks noGrp="1"/>
          </p:cNvSpPr>
          <p:nvPr>
            <p:ph type="title"/>
          </p:nvPr>
        </p:nvSpPr>
        <p:spPr>
          <a:xfrm>
            <a:off x="359273" y="142433"/>
            <a:ext cx="9362695" cy="596622"/>
          </a:xfrm>
        </p:spPr>
        <p:txBody>
          <a:bodyPr>
            <a:noAutofit/>
          </a:bodyPr>
          <a:lstStyle/>
          <a:p>
            <a:r>
              <a:rPr lang="en-US" sz="4100">
                <a:latin typeface="Lato"/>
                <a:ea typeface="Lato"/>
                <a:cs typeface="Lato"/>
              </a:rPr>
              <a:t>Emergency Preparedness Department </a:t>
            </a:r>
          </a:p>
        </p:txBody>
      </p:sp>
      <p:sp>
        <p:nvSpPr>
          <p:cNvPr id="6" name="Content Placeholder 2">
            <a:extLst>
              <a:ext uri="{FF2B5EF4-FFF2-40B4-BE49-F238E27FC236}">
                <a16:creationId xmlns:a16="http://schemas.microsoft.com/office/drawing/2014/main" id="{727E5434-BF8B-97F4-C91A-F76CE2D59354}"/>
              </a:ext>
            </a:extLst>
          </p:cNvPr>
          <p:cNvSpPr txBox="1">
            <a:spLocks/>
          </p:cNvSpPr>
          <p:nvPr/>
        </p:nvSpPr>
        <p:spPr>
          <a:xfrm>
            <a:off x="6567423" y="2198854"/>
            <a:ext cx="4403103" cy="41574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969696">
                  <a:lumMod val="50000"/>
                </a:srgbClr>
              </a:solidFill>
              <a:effectLst/>
              <a:uLnTx/>
              <a:uFillTx/>
              <a:latin typeface="Lato" panose="020F0502020204030203" pitchFamily="34" charset="0"/>
            </a:endParaRPr>
          </a:p>
        </p:txBody>
      </p:sp>
      <p:cxnSp>
        <p:nvCxnSpPr>
          <p:cNvPr id="8" name="Straight Connector 7">
            <a:extLst>
              <a:ext uri="{FF2B5EF4-FFF2-40B4-BE49-F238E27FC236}">
                <a16:creationId xmlns:a16="http://schemas.microsoft.com/office/drawing/2014/main" id="{0ED59C9C-25B6-E5C0-1151-DED66D6606F3}"/>
              </a:ext>
            </a:extLst>
          </p:cNvPr>
          <p:cNvCxnSpPr>
            <a:cxnSpLocks/>
          </p:cNvCxnSpPr>
          <p:nvPr/>
        </p:nvCxnSpPr>
        <p:spPr>
          <a:xfrm>
            <a:off x="6096000" y="1312974"/>
            <a:ext cx="0" cy="4928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2E7B302-8DC3-4DA8-3EE3-5C3A338F5BAF}"/>
              </a:ext>
            </a:extLst>
          </p:cNvPr>
          <p:cNvPicPr>
            <a:picLocks noChangeAspect="1"/>
          </p:cNvPicPr>
          <p:nvPr/>
        </p:nvPicPr>
        <p:blipFill>
          <a:blip r:embed="rId3"/>
          <a:stretch>
            <a:fillRect/>
          </a:stretch>
        </p:blipFill>
        <p:spPr>
          <a:xfrm>
            <a:off x="732950" y="6313920"/>
            <a:ext cx="841321" cy="420660"/>
          </a:xfrm>
          <a:prstGeom prst="rect">
            <a:avLst/>
          </a:prstGeom>
        </p:spPr>
      </p:pic>
      <p:pic>
        <p:nvPicPr>
          <p:cNvPr id="3" name="Picture 2">
            <a:extLst>
              <a:ext uri="{FF2B5EF4-FFF2-40B4-BE49-F238E27FC236}">
                <a16:creationId xmlns:a16="http://schemas.microsoft.com/office/drawing/2014/main" id="{DA1F84A4-47C8-AB3B-51C3-0E3D511BEB9D}"/>
              </a:ext>
            </a:extLst>
          </p:cNvPr>
          <p:cNvPicPr>
            <a:picLocks noChangeAspect="1"/>
          </p:cNvPicPr>
          <p:nvPr/>
        </p:nvPicPr>
        <p:blipFill>
          <a:blip r:embed="rId4"/>
          <a:stretch>
            <a:fillRect/>
          </a:stretch>
        </p:blipFill>
        <p:spPr>
          <a:xfrm>
            <a:off x="359599" y="6312504"/>
            <a:ext cx="390178" cy="426757"/>
          </a:xfrm>
          <a:prstGeom prst="rect">
            <a:avLst/>
          </a:prstGeom>
        </p:spPr>
      </p:pic>
      <p:sp>
        <p:nvSpPr>
          <p:cNvPr id="12" name="Footer Placeholder 3">
            <a:extLst>
              <a:ext uri="{FF2B5EF4-FFF2-40B4-BE49-F238E27FC236}">
                <a16:creationId xmlns:a16="http://schemas.microsoft.com/office/drawing/2014/main" id="{ED7171F7-C7C4-BDDD-C893-01CF20BB0601}"/>
              </a:ext>
            </a:extLst>
          </p:cNvPr>
          <p:cNvSpPr txBox="1">
            <a:spLocks/>
          </p:cNvSpPr>
          <p:nvPr/>
        </p:nvSpPr>
        <p:spPr>
          <a:xfrm>
            <a:off x="1595346" y="6356350"/>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10" name="TextBox 9">
            <a:extLst>
              <a:ext uri="{FF2B5EF4-FFF2-40B4-BE49-F238E27FC236}">
                <a16:creationId xmlns:a16="http://schemas.microsoft.com/office/drawing/2014/main" id="{AC7AEE1D-8023-9AB5-55AF-DFE6FE65D6E9}"/>
              </a:ext>
            </a:extLst>
          </p:cNvPr>
          <p:cNvSpPr txBox="1"/>
          <p:nvPr/>
        </p:nvSpPr>
        <p:spPr>
          <a:xfrm>
            <a:off x="7440641" y="1933414"/>
            <a:ext cx="4358266" cy="4524315"/>
          </a:xfrm>
          <a:prstGeom prst="rect">
            <a:avLst/>
          </a:prstGeom>
          <a:noFill/>
        </p:spPr>
        <p:txBody>
          <a:bodyPr wrap="square" lIns="91440" tIns="45720" rIns="91440" bIns="45720" rtlCol="0" anchor="t">
            <a:spAutoFit/>
          </a:bodyPr>
          <a:lstStyle/>
          <a:p>
            <a:r>
              <a:rPr lang="en-US" sz="2400" b="1">
                <a:latin typeface="Lato"/>
                <a:ea typeface="Lato"/>
                <a:cs typeface="Lato"/>
              </a:rPr>
              <a:t>Grants Management and Administration</a:t>
            </a:r>
            <a:endParaRPr lang="en-US">
              <a:latin typeface="Aptos" panose="02110004020202020204"/>
              <a:ea typeface="Lato"/>
              <a:cs typeface="Lato"/>
            </a:endParaRPr>
          </a:p>
          <a:p>
            <a:endParaRPr lang="en-US" sz="2400" b="1">
              <a:latin typeface="Lato"/>
              <a:ea typeface="Lato"/>
              <a:cs typeface="Lato"/>
            </a:endParaRPr>
          </a:p>
          <a:p>
            <a:endParaRPr lang="en-US" sz="2400" b="1">
              <a:latin typeface="Lato"/>
              <a:ea typeface="Lato"/>
              <a:cs typeface="Lato"/>
            </a:endParaRPr>
          </a:p>
          <a:p>
            <a:r>
              <a:rPr lang="en-US" sz="2400" b="1">
                <a:latin typeface="Lato"/>
                <a:ea typeface="Lato"/>
                <a:cs typeface="Lato"/>
              </a:rPr>
              <a:t>Regional Planning Support</a:t>
            </a:r>
            <a:endParaRPr lang="en-US">
              <a:latin typeface="Aptos" panose="02110004020202020204"/>
              <a:ea typeface="Lato"/>
              <a:cs typeface="Lato"/>
            </a:endParaRPr>
          </a:p>
          <a:p>
            <a:endParaRPr lang="en-US" sz="2400" b="1">
              <a:latin typeface="Lato"/>
              <a:ea typeface="Lato"/>
              <a:cs typeface="Lato"/>
            </a:endParaRPr>
          </a:p>
          <a:p>
            <a:endParaRPr lang="en-US" sz="2400" b="1">
              <a:latin typeface="Lato"/>
              <a:ea typeface="Lato"/>
              <a:cs typeface="Lato"/>
            </a:endParaRPr>
          </a:p>
          <a:p>
            <a:pPr>
              <a:buFont typeface="Arial" panose="020B0604020202020204" pitchFamily="34" charset="0"/>
            </a:pPr>
            <a:r>
              <a:rPr lang="en-US" sz="2400" b="1">
                <a:latin typeface="Lato"/>
                <a:ea typeface="Lato"/>
                <a:cs typeface="Lato"/>
              </a:rPr>
              <a:t>Training and Exercise Support</a:t>
            </a:r>
            <a:endParaRPr lang="en-US"/>
          </a:p>
          <a:p>
            <a:endParaRPr lang="en-US" sz="2400" b="1">
              <a:latin typeface="Lato"/>
              <a:ea typeface="Lato"/>
              <a:cs typeface="Lato"/>
            </a:endParaRPr>
          </a:p>
          <a:p>
            <a:endParaRPr lang="en-US" sz="2400" b="1">
              <a:latin typeface="Lato"/>
              <a:ea typeface="Lato"/>
              <a:cs typeface="Lato"/>
            </a:endParaRPr>
          </a:p>
          <a:p>
            <a:pPr>
              <a:buFont typeface="Arial" panose="020B0604020202020204" pitchFamily="34" charset="0"/>
            </a:pPr>
            <a:r>
              <a:rPr lang="en-US" sz="2400" b="1">
                <a:latin typeface="Lato"/>
                <a:ea typeface="Lato"/>
                <a:cs typeface="Lato"/>
              </a:rPr>
              <a:t>Facilitate Regional Working Groups and Committees</a:t>
            </a:r>
            <a:endParaRPr lang="en-US"/>
          </a:p>
        </p:txBody>
      </p:sp>
      <p:sp>
        <p:nvSpPr>
          <p:cNvPr id="13" name="TextBox 12">
            <a:extLst>
              <a:ext uri="{FF2B5EF4-FFF2-40B4-BE49-F238E27FC236}">
                <a16:creationId xmlns:a16="http://schemas.microsoft.com/office/drawing/2014/main" id="{883B63D2-2A8F-EBFE-C83C-7A1C12A3498C}"/>
              </a:ext>
            </a:extLst>
          </p:cNvPr>
          <p:cNvSpPr txBox="1"/>
          <p:nvPr/>
        </p:nvSpPr>
        <p:spPr>
          <a:xfrm>
            <a:off x="1283865" y="2064362"/>
            <a:ext cx="4666147" cy="3416320"/>
          </a:xfrm>
          <a:prstGeom prst="rect">
            <a:avLst/>
          </a:prstGeom>
          <a:noFill/>
        </p:spPr>
        <p:txBody>
          <a:bodyPr wrap="square" lIns="91440" tIns="45720" rIns="91440" bIns="45720" rtlCol="0" anchor="t">
            <a:spAutoFit/>
          </a:bodyPr>
          <a:lstStyle/>
          <a:p>
            <a:r>
              <a:rPr lang="en-US" sz="2400" b="1">
                <a:solidFill>
                  <a:srgbClr val="000000"/>
                </a:solidFill>
                <a:latin typeface="Lato Bold"/>
                <a:ea typeface="Lato Bold"/>
                <a:cs typeface="Lato Bold"/>
              </a:rPr>
              <a:t>Regional EV Infrastructure Resiliency Plan</a:t>
            </a:r>
            <a:endParaRPr lang="en-US" b="1">
              <a:latin typeface="Lato Bold"/>
              <a:ea typeface="Lato Bold"/>
              <a:cs typeface="Lato Bold"/>
            </a:endParaRPr>
          </a:p>
          <a:p>
            <a:endParaRPr lang="en-US" sz="2400" b="1">
              <a:latin typeface="Lato Bold"/>
              <a:ea typeface="Lato Bold"/>
              <a:cs typeface="Lato Bold"/>
            </a:endParaRPr>
          </a:p>
          <a:p>
            <a:endParaRPr lang="en-US" sz="2400" b="1">
              <a:latin typeface="Lato Bold"/>
              <a:ea typeface="Lato Bold"/>
              <a:cs typeface="Lato Bold"/>
            </a:endParaRPr>
          </a:p>
          <a:p>
            <a:r>
              <a:rPr lang="en-US" sz="2400" b="1">
                <a:latin typeface="Lato Bold"/>
                <a:ea typeface="Lato Bold"/>
                <a:cs typeface="Lato Bold"/>
              </a:rPr>
              <a:t>Administer Table-top Exercise</a:t>
            </a:r>
            <a:endParaRPr lang="en-US" b="1">
              <a:latin typeface="Lato Bold"/>
              <a:ea typeface="Lato Bold"/>
              <a:cs typeface="Lato Bold"/>
            </a:endParaRPr>
          </a:p>
          <a:p>
            <a:endParaRPr lang="en-US" sz="2400" b="1">
              <a:latin typeface="Lato Bold"/>
              <a:ea typeface="Lato Bold"/>
              <a:cs typeface="Lato Bold"/>
            </a:endParaRPr>
          </a:p>
          <a:p>
            <a:endParaRPr lang="en-US" sz="2400" b="1">
              <a:latin typeface="Lato Bold"/>
              <a:ea typeface="Lato Bold"/>
              <a:cs typeface="Lato Bold"/>
            </a:endParaRPr>
          </a:p>
          <a:p>
            <a:r>
              <a:rPr lang="en-US" sz="2400" b="1">
                <a:latin typeface="Lato Bold"/>
                <a:ea typeface="Lato Bold"/>
                <a:cs typeface="Lato Bold"/>
              </a:rPr>
              <a:t>Assist with field demos and workshop</a:t>
            </a:r>
            <a:endParaRPr lang="en-US" b="1">
              <a:latin typeface="Lato Bold"/>
              <a:ea typeface="Lato Bold"/>
              <a:cs typeface="Lato Bold"/>
            </a:endParaRPr>
          </a:p>
        </p:txBody>
      </p:sp>
      <p:pic>
        <p:nvPicPr>
          <p:cNvPr id="14" name="Graphic 10" descr="Money with solid fill">
            <a:extLst>
              <a:ext uri="{FF2B5EF4-FFF2-40B4-BE49-F238E27FC236}">
                <a16:creationId xmlns:a16="http://schemas.microsoft.com/office/drawing/2014/main" id="{3EC6C6F4-A833-3334-7D8C-8922C6232C4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48792" y="1929852"/>
            <a:ext cx="836780" cy="836780"/>
          </a:xfrm>
          <a:prstGeom prst="rect">
            <a:avLst/>
          </a:prstGeom>
        </p:spPr>
      </p:pic>
      <p:pic>
        <p:nvPicPr>
          <p:cNvPr id="16" name="Graphic 9" descr="Clipboard Checked with solid fill">
            <a:extLst>
              <a:ext uri="{FF2B5EF4-FFF2-40B4-BE49-F238E27FC236}">
                <a16:creationId xmlns:a16="http://schemas.microsoft.com/office/drawing/2014/main" id="{A6F6E0E7-8996-0A15-693E-65B7A32BAB4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90906" y="4197851"/>
            <a:ext cx="802533" cy="802534"/>
          </a:xfrm>
          <a:prstGeom prst="rect">
            <a:avLst/>
          </a:prstGeom>
        </p:spPr>
      </p:pic>
      <p:pic>
        <p:nvPicPr>
          <p:cNvPr id="18" name="Graphic 11" descr="Map with pin with solid fill">
            <a:extLst>
              <a:ext uri="{FF2B5EF4-FFF2-40B4-BE49-F238E27FC236}">
                <a16:creationId xmlns:a16="http://schemas.microsoft.com/office/drawing/2014/main" id="{4EFA64A7-AFBA-A133-9C32-FDCE7299853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58390" y="3002604"/>
            <a:ext cx="862465" cy="845342"/>
          </a:xfrm>
          <a:prstGeom prst="rect">
            <a:avLst/>
          </a:prstGeom>
        </p:spPr>
      </p:pic>
      <p:pic>
        <p:nvPicPr>
          <p:cNvPr id="20" name="Graphic 12" descr="User network with solid fill">
            <a:extLst>
              <a:ext uri="{FF2B5EF4-FFF2-40B4-BE49-F238E27FC236}">
                <a16:creationId xmlns:a16="http://schemas.microsoft.com/office/drawing/2014/main" id="{EDC6E37D-9989-C2EF-777E-E2C5A00A338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82419" y="5289191"/>
            <a:ext cx="1033701" cy="1033701"/>
          </a:xfrm>
          <a:prstGeom prst="rect">
            <a:avLst/>
          </a:prstGeom>
        </p:spPr>
      </p:pic>
      <p:pic>
        <p:nvPicPr>
          <p:cNvPr id="22" name="Graphic 21" descr="Meeting outline">
            <a:extLst>
              <a:ext uri="{FF2B5EF4-FFF2-40B4-BE49-F238E27FC236}">
                <a16:creationId xmlns:a16="http://schemas.microsoft.com/office/drawing/2014/main" id="{360951AF-FBA6-A329-8EF7-F3DDB92892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4931" y="3282615"/>
            <a:ext cx="774032" cy="743954"/>
          </a:xfrm>
          <a:prstGeom prst="rect">
            <a:avLst/>
          </a:prstGeom>
        </p:spPr>
      </p:pic>
      <p:pic>
        <p:nvPicPr>
          <p:cNvPr id="23" name="Graphic 22" descr="Electric car with solid fill">
            <a:extLst>
              <a:ext uri="{FF2B5EF4-FFF2-40B4-BE49-F238E27FC236}">
                <a16:creationId xmlns:a16="http://schemas.microsoft.com/office/drawing/2014/main" id="{B961D349-FA66-D8D2-7A36-489F36E130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4616" y="1929063"/>
            <a:ext cx="914400" cy="914400"/>
          </a:xfrm>
          <a:prstGeom prst="rect">
            <a:avLst/>
          </a:prstGeom>
        </p:spPr>
      </p:pic>
      <p:pic>
        <p:nvPicPr>
          <p:cNvPr id="24" name="Graphic 23" descr="Cheers with solid fill">
            <a:extLst>
              <a:ext uri="{FF2B5EF4-FFF2-40B4-BE49-F238E27FC236}">
                <a16:creationId xmlns:a16="http://schemas.microsoft.com/office/drawing/2014/main" id="{A4746883-D45E-05C6-9C73-43E7DE2187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4616" y="4535905"/>
            <a:ext cx="914400" cy="914400"/>
          </a:xfrm>
          <a:prstGeom prst="rect">
            <a:avLst/>
          </a:prstGeom>
        </p:spPr>
      </p:pic>
    </p:spTree>
    <p:extLst>
      <p:ext uri="{BB962C8B-B14F-4D97-AF65-F5344CB8AC3E}">
        <p14:creationId xmlns:p14="http://schemas.microsoft.com/office/powerpoint/2010/main" val="204420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electric vehicle charging station&#10;&#10;AI-generated content may be incorrect.">
            <a:extLst>
              <a:ext uri="{FF2B5EF4-FFF2-40B4-BE49-F238E27FC236}">
                <a16:creationId xmlns:a16="http://schemas.microsoft.com/office/drawing/2014/main" id="{105C96EB-4114-B135-F8A1-2088D0995C4D}"/>
              </a:ext>
            </a:extLst>
          </p:cNvPr>
          <p:cNvPicPr>
            <a:picLocks noChangeAspect="1"/>
          </p:cNvPicPr>
          <p:nvPr/>
        </p:nvPicPr>
        <p:blipFill>
          <a:blip r:embed="rId2">
            <a:extLst>
              <a:ext uri="{BEBA8EAE-BF5A-486C-A8C5-ECC9F3942E4B}">
                <a14:imgProps xmlns:a14="http://schemas.microsoft.com/office/drawing/2010/main">
                  <a14:imgLayer r:embed="rId3">
                    <a14:imgEffect>
                      <a14:saturation sat="215000"/>
                    </a14:imgEffect>
                  </a14:imgLayer>
                </a14:imgProps>
              </a:ext>
            </a:extLst>
          </a:blip>
          <a:stretch>
            <a:fillRect/>
          </a:stretch>
        </p:blipFill>
        <p:spPr>
          <a:xfrm>
            <a:off x="3752" y="4618"/>
            <a:ext cx="12184495" cy="6848763"/>
          </a:xfrm>
          <a:prstGeom prst="rect">
            <a:avLst/>
          </a:prstGeom>
        </p:spPr>
      </p:pic>
      <p:sp>
        <p:nvSpPr>
          <p:cNvPr id="5" name="Rectangle 4">
            <a:extLst>
              <a:ext uri="{FF2B5EF4-FFF2-40B4-BE49-F238E27FC236}">
                <a16:creationId xmlns:a16="http://schemas.microsoft.com/office/drawing/2014/main" id="{60EEF372-A99B-491D-B689-ED0CEE32B987}"/>
              </a:ext>
            </a:extLst>
          </p:cNvPr>
          <p:cNvSpPr/>
          <p:nvPr/>
        </p:nvSpPr>
        <p:spPr>
          <a:xfrm>
            <a:off x="-3969" y="-4472"/>
            <a:ext cx="12192000" cy="6857999"/>
          </a:xfrm>
          <a:prstGeom prst="rect">
            <a:avLst/>
          </a:prstGeom>
          <a:solidFill>
            <a:schemeClr val="bg1">
              <a:alpha val="91000"/>
            </a:schemeClr>
          </a:solidFill>
          <a:ln>
            <a:noFill/>
          </a:ln>
          <a:effectLst>
            <a:outerShdw blurRad="63500" dist="38100" dir="2700000">
              <a:srgbClr val="000000">
                <a:alpha val="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6A"/>
              </a:solidFill>
              <a:effectLst/>
              <a:uLnTx/>
              <a:uFillTx/>
              <a:latin typeface="Lato"/>
              <a:ea typeface="+mn-ea"/>
              <a:cs typeface="+mn-cs"/>
            </a:endParaRPr>
          </a:p>
        </p:txBody>
      </p:sp>
      <p:sp>
        <p:nvSpPr>
          <p:cNvPr id="3" name="Title 2">
            <a:extLst>
              <a:ext uri="{FF2B5EF4-FFF2-40B4-BE49-F238E27FC236}">
                <a16:creationId xmlns:a16="http://schemas.microsoft.com/office/drawing/2014/main" id="{1F4E8A99-6B15-4B3B-AD96-233B0F6142F7}"/>
              </a:ext>
            </a:extLst>
          </p:cNvPr>
          <p:cNvSpPr>
            <a:spLocks noGrp="1"/>
          </p:cNvSpPr>
          <p:nvPr>
            <p:ph type="title"/>
          </p:nvPr>
        </p:nvSpPr>
        <p:spPr/>
        <p:txBody>
          <a:bodyPr>
            <a:normAutofit/>
          </a:bodyPr>
          <a:lstStyle/>
          <a:p>
            <a:r>
              <a:rPr lang="en-US">
                <a:solidFill>
                  <a:srgbClr val="04486B"/>
                </a:solidFill>
                <a:latin typeface="Lato Bold"/>
                <a:ea typeface="Lato Bold"/>
                <a:cs typeface="Lato Bold"/>
              </a:rPr>
              <a:t>The Need for Resilient Electric Vehicle Charging</a:t>
            </a:r>
            <a:endParaRPr lang="en-US"/>
          </a:p>
          <a:p>
            <a:endParaRPr lang="en-US" sz="4400">
              <a:solidFill>
                <a:srgbClr val="04486B"/>
              </a:solidFill>
              <a:ea typeface="Lato Bold"/>
              <a:cs typeface="Lato Bold"/>
            </a:endParaRPr>
          </a:p>
        </p:txBody>
      </p:sp>
      <p:sp>
        <p:nvSpPr>
          <p:cNvPr id="4" name="Footer Placeholder 6">
            <a:extLst>
              <a:ext uri="{FF2B5EF4-FFF2-40B4-BE49-F238E27FC236}">
                <a16:creationId xmlns:a16="http://schemas.microsoft.com/office/drawing/2014/main" id="{62FAE512-E66E-4332-AC98-DFD16E3615EC}"/>
              </a:ext>
            </a:extLst>
          </p:cNvPr>
          <p:cNvSpPr txBox="1">
            <a:spLocks/>
          </p:cNvSpPr>
          <p:nvPr/>
        </p:nvSpPr>
        <p:spPr>
          <a:xfrm>
            <a:off x="327434" y="6134137"/>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46A"/>
                </a:solidFill>
                <a:effectLst/>
                <a:uLnTx/>
                <a:uFillTx/>
                <a:latin typeface="Lato"/>
                <a:ea typeface="+mn-ea"/>
                <a:cs typeface="+mn-cs"/>
              </a:rPr>
              <a:t>Image Provided By Dallas Area Rapid Transit</a:t>
            </a:r>
            <a:endParaRPr kumimoji="0" lang="en-US" sz="1100" b="0" i="0" u="none" strike="noStrike" kern="1200" cap="none" spc="0" normalizeH="0" baseline="0" noProof="0">
              <a:ln>
                <a:noFill/>
              </a:ln>
              <a:solidFill>
                <a:srgbClr val="00446A"/>
              </a:solidFill>
              <a:effectLst/>
              <a:uLnTx/>
              <a:uFillTx/>
              <a:latin typeface="Lato"/>
              <a:ea typeface="Lato"/>
              <a:cs typeface="Lato"/>
            </a:endParaRPr>
          </a:p>
        </p:txBody>
      </p:sp>
    </p:spTree>
    <p:extLst>
      <p:ext uri="{BB962C8B-B14F-4D97-AF65-F5344CB8AC3E}">
        <p14:creationId xmlns:p14="http://schemas.microsoft.com/office/powerpoint/2010/main" val="130562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2B490-2567-C599-D8B5-CAE2DDD75060}"/>
            </a:ext>
          </a:extLst>
        </p:cNvPr>
        <p:cNvGrpSpPr/>
        <p:nvPr/>
      </p:nvGrpSpPr>
      <p:grpSpPr>
        <a:xfrm>
          <a:off x="0" y="0"/>
          <a:ext cx="0" cy="0"/>
          <a:chOff x="0" y="0"/>
          <a:chExt cx="0" cy="0"/>
        </a:xfrm>
      </p:grpSpPr>
      <p:pic>
        <p:nvPicPr>
          <p:cNvPr id="9" name="Picture 8" descr="A graph showing the growth of energy&#10;&#10;Description automatically generated">
            <a:extLst>
              <a:ext uri="{FF2B5EF4-FFF2-40B4-BE49-F238E27FC236}">
                <a16:creationId xmlns:a16="http://schemas.microsoft.com/office/drawing/2014/main" id="{0F627038-B375-C233-C4EB-1842764CCD04}"/>
              </a:ext>
            </a:extLst>
          </p:cNvPr>
          <p:cNvPicPr>
            <a:picLocks noChangeAspect="1"/>
          </p:cNvPicPr>
          <p:nvPr/>
        </p:nvPicPr>
        <p:blipFill>
          <a:blip r:embed="rId3"/>
          <a:stretch>
            <a:fillRect/>
          </a:stretch>
        </p:blipFill>
        <p:spPr>
          <a:xfrm>
            <a:off x="419782" y="1137371"/>
            <a:ext cx="8222668" cy="4933576"/>
          </a:xfrm>
          <a:prstGeom prst="rect">
            <a:avLst/>
          </a:prstGeom>
          <a:noFill/>
        </p:spPr>
      </p:pic>
      <p:sp>
        <p:nvSpPr>
          <p:cNvPr id="2" name="Title 1">
            <a:extLst>
              <a:ext uri="{FF2B5EF4-FFF2-40B4-BE49-F238E27FC236}">
                <a16:creationId xmlns:a16="http://schemas.microsoft.com/office/drawing/2014/main" id="{36146F24-5401-A128-A4A8-64FE409E695E}"/>
              </a:ext>
            </a:extLst>
          </p:cNvPr>
          <p:cNvSpPr>
            <a:spLocks noGrp="1"/>
          </p:cNvSpPr>
          <p:nvPr>
            <p:ph type="title"/>
          </p:nvPr>
        </p:nvSpPr>
        <p:spPr>
          <a:xfrm>
            <a:off x="416312" y="-150495"/>
            <a:ext cx="10058400" cy="1450757"/>
          </a:xfrm>
        </p:spPr>
        <p:txBody>
          <a:bodyPr anchor="ctr">
            <a:normAutofit/>
          </a:bodyPr>
          <a:lstStyle/>
          <a:p>
            <a:r>
              <a:rPr lang="en-US" sz="4100">
                <a:solidFill>
                  <a:schemeClr val="tx2">
                    <a:lumMod val="90000"/>
                    <a:lumOff val="10000"/>
                  </a:schemeClr>
                </a:solidFill>
                <a:latin typeface="Lato"/>
                <a:ea typeface="Lato"/>
                <a:cs typeface="Lato"/>
              </a:rPr>
              <a:t>Why: Increasing Demand on the Grid</a:t>
            </a:r>
          </a:p>
        </p:txBody>
      </p:sp>
      <p:sp>
        <p:nvSpPr>
          <p:cNvPr id="5" name="Slide Number Placeholder 4">
            <a:extLst>
              <a:ext uri="{FF2B5EF4-FFF2-40B4-BE49-F238E27FC236}">
                <a16:creationId xmlns:a16="http://schemas.microsoft.com/office/drawing/2014/main" id="{3B545F83-19DE-0D36-9E7C-ABC96CC40977}"/>
              </a:ext>
            </a:extLst>
          </p:cNvPr>
          <p:cNvSpPr>
            <a:spLocks noGrp="1"/>
          </p:cNvSpPr>
          <p:nvPr>
            <p:ph type="sldNum" sz="quarter" idx="12"/>
          </p:nvPr>
        </p:nvSpPr>
        <p:spPr/>
        <p:txBody>
          <a:bodyPr anchor="ctr">
            <a:normAutofit/>
          </a:bodyPr>
          <a:lstStyle/>
          <a:p>
            <a:pPr>
              <a:spcAft>
                <a:spcPts val="600"/>
              </a:spcAft>
            </a:pPr>
            <a:fld id="{F7B4771B-AE04-41F8-8441-EC7D184086A2}" type="slidenum">
              <a:rPr lang="en-US" smtClean="0">
                <a:solidFill>
                  <a:srgbClr val="000000"/>
                </a:solidFill>
              </a:rPr>
              <a:pPr>
                <a:spcAft>
                  <a:spcPts val="600"/>
                </a:spcAft>
              </a:pPr>
              <a:t>7</a:t>
            </a:fld>
            <a:endParaRPr lang="en-US">
              <a:solidFill>
                <a:srgbClr val="000000"/>
              </a:solidFill>
            </a:endParaRPr>
          </a:p>
        </p:txBody>
      </p:sp>
      <p:sp>
        <p:nvSpPr>
          <p:cNvPr id="10" name="Footer Placeholder 6">
            <a:extLst>
              <a:ext uri="{FF2B5EF4-FFF2-40B4-BE49-F238E27FC236}">
                <a16:creationId xmlns:a16="http://schemas.microsoft.com/office/drawing/2014/main" id="{07931A90-0577-C857-3682-A8DADBFF7C7A}"/>
              </a:ext>
            </a:extLst>
          </p:cNvPr>
          <p:cNvSpPr txBox="1">
            <a:spLocks/>
          </p:cNvSpPr>
          <p:nvPr/>
        </p:nvSpPr>
        <p:spPr>
          <a:xfrm>
            <a:off x="419782" y="6067826"/>
            <a:ext cx="7278102"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rPr>
              <a:t>Source: </a:t>
            </a:r>
            <a:r>
              <a:rPr lang="en-US">
                <a:solidFill>
                  <a:srgbClr val="007EB1"/>
                </a:solidFill>
                <a:hlinkClick r:id="rId4">
                  <a:extLst>
                    <a:ext uri="{A12FA001-AC4F-418D-AE19-62706E023703}">
                      <ahyp:hlinkClr xmlns:ahyp="http://schemas.microsoft.com/office/drawing/2018/hyperlinkcolor" val="tx"/>
                    </a:ext>
                  </a:extLst>
                </a:hlinkClick>
              </a:rPr>
              <a:t>www.ercot.com/gridinfo/load/forecast</a:t>
            </a:r>
            <a:r>
              <a:rPr lang="en-US">
                <a:solidFill>
                  <a:srgbClr val="007EB1"/>
                </a:solidFill>
              </a:rPr>
              <a:t> </a:t>
            </a:r>
            <a:r>
              <a:rPr lang="en-US">
                <a:solidFill>
                  <a:srgbClr val="000000"/>
                </a:solidFill>
              </a:rPr>
              <a:t>-&gt;Long-Term Hourly Peak Demand and Energy Forecast</a:t>
            </a:r>
          </a:p>
          <a:p>
            <a:r>
              <a:rPr lang="en-US" sz="1100">
                <a:solidFill>
                  <a:srgbClr val="000000"/>
                </a:solidFill>
              </a:rPr>
              <a:t> </a:t>
            </a:r>
            <a:endParaRPr lang="en-US" sz="1100">
              <a:solidFill>
                <a:srgbClr val="007EB1"/>
              </a:solidFill>
            </a:endParaRPr>
          </a:p>
        </p:txBody>
      </p:sp>
      <p:sp>
        <p:nvSpPr>
          <p:cNvPr id="4" name="Content Placeholder 2">
            <a:extLst>
              <a:ext uri="{FF2B5EF4-FFF2-40B4-BE49-F238E27FC236}">
                <a16:creationId xmlns:a16="http://schemas.microsoft.com/office/drawing/2014/main" id="{5D4202B6-F2D2-29D5-F506-47E711F38839}"/>
              </a:ext>
            </a:extLst>
          </p:cNvPr>
          <p:cNvSpPr>
            <a:spLocks noGrp="1"/>
          </p:cNvSpPr>
          <p:nvPr/>
        </p:nvSpPr>
        <p:spPr>
          <a:xfrm>
            <a:off x="8697274" y="4602002"/>
            <a:ext cx="3020120" cy="1166292"/>
          </a:xfrm>
          <a:prstGeom prst="rect">
            <a:avLst/>
          </a:prstGeom>
          <a:noFill/>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a:solidFill>
                  <a:srgbClr val="000000"/>
                </a:solidFill>
                <a:latin typeface="Lato"/>
                <a:ea typeface="Lato"/>
                <a:cs typeface="Lato"/>
              </a:rPr>
              <a:t> </a:t>
            </a:r>
            <a:r>
              <a:rPr lang="en-US" sz="1800">
                <a:solidFill>
                  <a:srgbClr val="000000"/>
                </a:solidFill>
                <a:latin typeface="Lato"/>
              </a:rPr>
              <a:t>1 Gigawatt Hour (GWh) could power: ~ 1.1 million homes for an hour; 1 electric car for 3 million miles </a:t>
            </a:r>
          </a:p>
        </p:txBody>
      </p:sp>
      <p:cxnSp>
        <p:nvCxnSpPr>
          <p:cNvPr id="14" name="Straight Arrow Connector 13">
            <a:extLst>
              <a:ext uri="{FF2B5EF4-FFF2-40B4-BE49-F238E27FC236}">
                <a16:creationId xmlns:a16="http://schemas.microsoft.com/office/drawing/2014/main" id="{32D18611-6785-60E3-69CE-7F18D2C9851F}"/>
              </a:ext>
            </a:extLst>
          </p:cNvPr>
          <p:cNvCxnSpPr>
            <a:cxnSpLocks/>
          </p:cNvCxnSpPr>
          <p:nvPr/>
        </p:nvCxnSpPr>
        <p:spPr>
          <a:xfrm flipH="1">
            <a:off x="1702676" y="3062328"/>
            <a:ext cx="1412151" cy="1299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0F3670A-32C3-E1BA-26A7-CF574991F87C}"/>
              </a:ext>
            </a:extLst>
          </p:cNvPr>
          <p:cNvCxnSpPr>
            <a:cxnSpLocks/>
          </p:cNvCxnSpPr>
          <p:nvPr/>
        </p:nvCxnSpPr>
        <p:spPr>
          <a:xfrm>
            <a:off x="5283017" y="3085313"/>
            <a:ext cx="1273834" cy="7384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E3E627F-69C3-A73F-C6A8-E01A55B535D8}"/>
              </a:ext>
            </a:extLst>
          </p:cNvPr>
          <p:cNvSpPr txBox="1"/>
          <p:nvPr/>
        </p:nvSpPr>
        <p:spPr>
          <a:xfrm>
            <a:off x="3023482" y="2746759"/>
            <a:ext cx="2259535"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b="1">
                <a:latin typeface="Lato" panose="020F0502020204030203" pitchFamily="34" charset="0"/>
              </a:rPr>
              <a:t>3.1% Annual Growth </a:t>
            </a:r>
          </a:p>
        </p:txBody>
      </p:sp>
      <p:sp>
        <p:nvSpPr>
          <p:cNvPr id="23" name="TextBox 22">
            <a:extLst>
              <a:ext uri="{FF2B5EF4-FFF2-40B4-BE49-F238E27FC236}">
                <a16:creationId xmlns:a16="http://schemas.microsoft.com/office/drawing/2014/main" id="{49E8661A-7E8E-E85F-A1EC-01073D273970}"/>
              </a:ext>
            </a:extLst>
          </p:cNvPr>
          <p:cNvSpPr txBox="1"/>
          <p:nvPr/>
        </p:nvSpPr>
        <p:spPr>
          <a:xfrm>
            <a:off x="4966232" y="1952153"/>
            <a:ext cx="2259535" cy="33855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a:latin typeface="Lato" panose="020F0502020204030203" pitchFamily="34" charset="0"/>
              </a:rPr>
              <a:t>17.1% Annual Growth </a:t>
            </a:r>
          </a:p>
        </p:txBody>
      </p:sp>
      <p:cxnSp>
        <p:nvCxnSpPr>
          <p:cNvPr id="12" name="Straight Arrow Connector 11">
            <a:extLst>
              <a:ext uri="{FF2B5EF4-FFF2-40B4-BE49-F238E27FC236}">
                <a16:creationId xmlns:a16="http://schemas.microsoft.com/office/drawing/2014/main" id="{249BC516-E020-D153-CEA4-46BB88E27401}"/>
              </a:ext>
            </a:extLst>
          </p:cNvPr>
          <p:cNvCxnSpPr>
            <a:cxnSpLocks/>
          </p:cNvCxnSpPr>
          <p:nvPr/>
        </p:nvCxnSpPr>
        <p:spPr>
          <a:xfrm>
            <a:off x="6818904" y="2251901"/>
            <a:ext cx="813726" cy="49635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7031C41-6146-E29D-63EB-4FBE56543F9E}"/>
              </a:ext>
            </a:extLst>
          </p:cNvPr>
          <p:cNvSpPr txBox="1"/>
          <p:nvPr/>
        </p:nvSpPr>
        <p:spPr>
          <a:xfrm>
            <a:off x="8628961" y="1298820"/>
            <a:ext cx="3247432" cy="2308324"/>
          </a:xfrm>
          <a:prstGeom prst="rect">
            <a:avLst/>
          </a:prstGeom>
          <a:solidFill>
            <a:srgbClr val="ED7D3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Lato"/>
                <a:ea typeface="Lato"/>
                <a:cs typeface="Lato"/>
              </a:rPr>
              <a:t>Largest contributors to demand increase (Large Load)</a:t>
            </a:r>
            <a:endParaRPr lang="en-US">
              <a:solidFill>
                <a:schemeClr val="bg1"/>
              </a:solidFill>
              <a:latin typeface="Lato"/>
              <a:ea typeface="Lato"/>
              <a:cs typeface="Lato"/>
            </a:endParaRPr>
          </a:p>
          <a:p>
            <a:pPr algn="ctr"/>
            <a:endParaRPr lang="en-US">
              <a:solidFill>
                <a:schemeClr val="bg1"/>
              </a:solidFill>
              <a:latin typeface="Lato"/>
              <a:ea typeface="Lato"/>
              <a:cs typeface="Lato"/>
            </a:endParaRPr>
          </a:p>
          <a:p>
            <a:pPr algn="ctr"/>
            <a:r>
              <a:rPr lang="en-US">
                <a:solidFill>
                  <a:schemeClr val="bg1"/>
                </a:solidFill>
                <a:latin typeface="Lato"/>
                <a:ea typeface="Lato"/>
                <a:cs typeface="Lato"/>
              </a:rPr>
              <a:t>Cryptocurrency mining</a:t>
            </a:r>
          </a:p>
          <a:p>
            <a:pPr algn="ctr"/>
            <a:r>
              <a:rPr lang="en-US">
                <a:solidFill>
                  <a:schemeClr val="bg1"/>
                </a:solidFill>
                <a:latin typeface="Lato"/>
                <a:ea typeface="Lato"/>
                <a:cs typeface="Lato"/>
              </a:rPr>
              <a:t>Data centers – AI usage contributing factor</a:t>
            </a:r>
          </a:p>
          <a:p>
            <a:pPr algn="ctr"/>
            <a:r>
              <a:rPr lang="en-US">
                <a:solidFill>
                  <a:schemeClr val="bg1"/>
                </a:solidFill>
                <a:latin typeface="Lato"/>
                <a:ea typeface="Lato"/>
                <a:cs typeface="Lato"/>
              </a:rPr>
              <a:t>Hydrogen production</a:t>
            </a:r>
          </a:p>
          <a:p>
            <a:pPr algn="ctr"/>
            <a:r>
              <a:rPr lang="en-US">
                <a:solidFill>
                  <a:schemeClr val="bg1"/>
                </a:solidFill>
                <a:latin typeface="Lato"/>
                <a:ea typeface="Lato"/>
                <a:cs typeface="Lato"/>
              </a:rPr>
              <a:t>Large industrial</a:t>
            </a:r>
            <a:endParaRPr lang="en-US" sz="2000">
              <a:solidFill>
                <a:schemeClr val="bg1"/>
              </a:solidFill>
              <a:latin typeface="Lato"/>
              <a:ea typeface="Lato"/>
              <a:cs typeface="Lato"/>
            </a:endParaRPr>
          </a:p>
        </p:txBody>
      </p:sp>
    </p:spTree>
    <p:extLst>
      <p:ext uri="{BB962C8B-B14F-4D97-AF65-F5344CB8AC3E}">
        <p14:creationId xmlns:p14="http://schemas.microsoft.com/office/powerpoint/2010/main" val="265938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CD7C9B-C35A-4207-BEAC-9C5CC44DA279}"/>
              </a:ext>
            </a:extLst>
          </p:cNvPr>
          <p:cNvSpPr>
            <a:spLocks noGrp="1"/>
          </p:cNvSpPr>
          <p:nvPr>
            <p:ph type="title"/>
          </p:nvPr>
        </p:nvSpPr>
        <p:spPr>
          <a:xfrm>
            <a:off x="302176" y="155339"/>
            <a:ext cx="11427824" cy="660181"/>
          </a:xfrm>
        </p:spPr>
        <p:txBody>
          <a:bodyPr wrap="square">
            <a:spAutoFit/>
          </a:bodyPr>
          <a:lstStyle/>
          <a:p>
            <a:r>
              <a:rPr lang="en-US" sz="4100">
                <a:solidFill>
                  <a:schemeClr val="tx2">
                    <a:lumMod val="90000"/>
                    <a:lumOff val="10000"/>
                  </a:schemeClr>
                </a:solidFill>
                <a:latin typeface="Lato"/>
                <a:ea typeface="Lato"/>
                <a:cs typeface="Lato"/>
              </a:rPr>
              <a:t>Why: Increasing EV Adoption</a:t>
            </a:r>
            <a:endParaRPr lang="en-US">
              <a:solidFill>
                <a:schemeClr val="tx2">
                  <a:lumMod val="90000"/>
                  <a:lumOff val="10000"/>
                </a:schemeClr>
              </a:solidFill>
            </a:endParaRPr>
          </a:p>
        </p:txBody>
      </p:sp>
      <p:sp>
        <p:nvSpPr>
          <p:cNvPr id="2" name="Slide Number Placeholder 1">
            <a:extLst>
              <a:ext uri="{FF2B5EF4-FFF2-40B4-BE49-F238E27FC236}">
                <a16:creationId xmlns:a16="http://schemas.microsoft.com/office/drawing/2014/main" id="{CCD51621-B22A-52FF-DB6E-99BD6CD7E271}"/>
              </a:ext>
            </a:extLst>
          </p:cNvPr>
          <p:cNvSpPr>
            <a:spLocks noGrp="1"/>
          </p:cNvSpPr>
          <p:nvPr>
            <p:ph type="sldNum" sz="quarter" idx="19"/>
          </p:nvPr>
        </p:nvSpPr>
        <p:spPr>
          <a:xfrm>
            <a:off x="8565107" y="636772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prstClr val="black">
                    <a:tint val="82000"/>
                  </a:prstClr>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82000"/>
                </a:prstClr>
              </a:solidFill>
              <a:effectLst/>
              <a:uLnTx/>
              <a:uFillTx/>
              <a:latin typeface="Lato" panose="020F0502020204030203" pitchFamily="34" charset="0"/>
              <a:ea typeface="+mn-ea"/>
              <a:cs typeface="+mn-cs"/>
            </a:endParaRPr>
          </a:p>
        </p:txBody>
      </p:sp>
      <p:sp>
        <p:nvSpPr>
          <p:cNvPr id="18" name="TextBox 17">
            <a:extLst>
              <a:ext uri="{FF2B5EF4-FFF2-40B4-BE49-F238E27FC236}">
                <a16:creationId xmlns:a16="http://schemas.microsoft.com/office/drawing/2014/main" id="{74CD8B23-9122-434C-859E-94658F9CD22D}"/>
              </a:ext>
            </a:extLst>
          </p:cNvPr>
          <p:cNvSpPr txBox="1"/>
          <p:nvPr/>
        </p:nvSpPr>
        <p:spPr>
          <a:xfrm>
            <a:off x="6904524" y="949192"/>
            <a:ext cx="5405649"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Lato"/>
                <a:ea typeface="Lato"/>
                <a:cs typeface="Lato"/>
              </a:rPr>
              <a:t>Electric Vehicle (EV) Registration Data</a:t>
            </a:r>
            <a:endParaRPr kumimoji="0" lang="en-US" sz="2000" b="1" i="0" u="sng" strike="noStrike" kern="1200" cap="none" spc="0" normalizeH="0" baseline="0" noProof="0">
              <a:ln>
                <a:noFill/>
              </a:ln>
              <a:solidFill>
                <a:srgbClr val="000000"/>
              </a:solidFill>
              <a:effectLst/>
              <a:uLnTx/>
              <a:uFillTx/>
              <a:latin typeface="Lato"/>
              <a:ea typeface="Lato"/>
              <a:cs typeface="Lato"/>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Lato"/>
                <a:ea typeface="Lato"/>
                <a:cs typeface="Lato"/>
                <a:hlinkClick r:id="rId3">
                  <a:extLst>
                    <a:ext uri="{A12FA001-AC4F-418D-AE19-62706E023703}">
                      <ahyp:hlinkClr xmlns:ahyp="http://schemas.microsoft.com/office/drawing/2018/hyperlinkcolor" val="tx"/>
                    </a:ext>
                  </a:extLst>
                </a:hlinkClick>
              </a:rPr>
              <a:t>dfwcleancities.org/</a:t>
            </a:r>
            <a:r>
              <a:rPr kumimoji="0" lang="en-US" sz="2000" b="0" i="0" u="none" strike="noStrike" kern="1200" cap="none" spc="0" normalizeH="0" baseline="0" noProof="0" err="1">
                <a:ln>
                  <a:noFill/>
                </a:ln>
                <a:solidFill>
                  <a:srgbClr val="000000"/>
                </a:solidFill>
                <a:effectLst/>
                <a:uLnTx/>
                <a:uFillTx/>
                <a:latin typeface="Lato"/>
                <a:ea typeface="Lato"/>
                <a:cs typeface="Lato"/>
                <a:hlinkClick r:id="rId3">
                  <a:extLst>
                    <a:ext uri="{A12FA001-AC4F-418D-AE19-62706E023703}">
                      <ahyp:hlinkClr xmlns:ahyp="http://schemas.microsoft.com/office/drawing/2018/hyperlinkcolor" val="tx"/>
                    </a:ext>
                  </a:extLst>
                </a:hlinkClick>
              </a:rPr>
              <a:t>evnt</a:t>
            </a:r>
            <a:r>
              <a:rPr kumimoji="0" lang="en-US" sz="2000" b="0" i="0" u="none" strike="noStrike" kern="1200" cap="none" spc="0" normalizeH="0" baseline="0" noProof="0">
                <a:ln>
                  <a:noFill/>
                </a:ln>
                <a:solidFill>
                  <a:srgbClr val="000000"/>
                </a:solidFill>
                <a:effectLst/>
                <a:uLnTx/>
                <a:uFillTx/>
                <a:latin typeface="Lato"/>
                <a:ea typeface="Lato"/>
                <a:cs typeface="Lato"/>
              </a:rPr>
              <a:t> -&gt; EVs and Texas</a:t>
            </a:r>
            <a:endParaRPr lang="en-US" sz="2000" b="0" i="0" u="none" strike="noStrike" kern="1200" cap="none" spc="0" normalizeH="0" baseline="0" noProof="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Lato"/>
                <a:ea typeface="Lato"/>
                <a:cs typeface="Lato"/>
              </a:rPr>
              <a:t>Charging Ports Statewide (includes Tesla): </a:t>
            </a:r>
            <a:endParaRPr lang="en-US" sz="2000" b="1" i="0" u="sng" strike="noStrike" kern="1200" cap="none" spc="0" normalizeH="0" baseline="0" noProof="0">
              <a:ln>
                <a:noFill/>
              </a:ln>
              <a:solidFill>
                <a:srgbClr val="000000"/>
              </a:solidFill>
              <a:effectLst/>
              <a:uLnTx/>
              <a:uFillTx/>
              <a:latin typeface="Lato"/>
              <a:ea typeface="Lato"/>
              <a:cs typeface="Lato"/>
            </a:endParaRP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srgbClr val="000000"/>
                </a:solidFill>
                <a:effectLst/>
                <a:uLnTx/>
                <a:uFillTx/>
                <a:latin typeface="Lato"/>
                <a:ea typeface="Lato"/>
                <a:cs typeface="Lato"/>
              </a:rPr>
              <a:t>7,460</a:t>
            </a:r>
            <a:r>
              <a:rPr kumimoji="0" lang="en-US" sz="2000" b="0" i="0" u="none" strike="noStrike" kern="1200" cap="none" spc="0" normalizeH="0" baseline="0" noProof="0">
                <a:ln>
                  <a:noFill/>
                </a:ln>
                <a:solidFill>
                  <a:srgbClr val="000000"/>
                </a:solidFill>
                <a:effectLst/>
                <a:uLnTx/>
                <a:uFillTx/>
                <a:latin typeface="Lato"/>
                <a:ea typeface="Calibri"/>
                <a:cs typeface="Calibri"/>
              </a:rPr>
              <a:t> Level 2 </a:t>
            </a:r>
            <a:endParaRPr lang="en-US" sz="2000" b="0" i="0" u="none" strike="noStrike" kern="1200" cap="none" spc="0" normalizeH="0" baseline="0" noProof="0">
              <a:ln>
                <a:noFill/>
              </a:ln>
              <a:solidFill>
                <a:srgbClr val="000000"/>
              </a:solidFill>
              <a:effectLst/>
              <a:uLnTx/>
              <a:uFillTx/>
              <a:latin typeface="Lato"/>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US" sz="2000" b="0" i="0" u="none" strike="noStrike" kern="1200" cap="none" spc="0" normalizeH="0" baseline="0" noProof="0">
                <a:ln>
                  <a:noFill/>
                </a:ln>
                <a:solidFill>
                  <a:srgbClr val="000000"/>
                </a:solidFill>
                <a:effectLst/>
                <a:uLnTx/>
                <a:uFillTx/>
                <a:latin typeface="Lato"/>
                <a:ea typeface="Lato"/>
                <a:cs typeface="Lato"/>
              </a:rPr>
              <a:t>3,249</a:t>
            </a:r>
            <a:r>
              <a:rPr kumimoji="0" lang="en-US" sz="2000" b="0" i="0" u="none" strike="noStrike" kern="1200" cap="none" spc="0" normalizeH="0" baseline="0" noProof="0">
                <a:ln>
                  <a:noFill/>
                </a:ln>
                <a:solidFill>
                  <a:srgbClr val="000000"/>
                </a:solidFill>
                <a:effectLst/>
                <a:uLnTx/>
                <a:uFillTx/>
                <a:latin typeface="Lato"/>
                <a:ea typeface="Calibri"/>
                <a:cs typeface="Calibri"/>
              </a:rPr>
              <a:t> DC Fast</a:t>
            </a:r>
            <a:endParaRPr kumimoji="0" lang="en-US" sz="1800" b="0" i="0" u="none" strike="noStrike" kern="1200" cap="none" spc="0" normalizeH="0" baseline="0" noProof="0">
              <a:ln>
                <a:noFill/>
              </a:ln>
              <a:solidFill>
                <a:srgbClr val="000000"/>
              </a:solidFill>
              <a:effectLst/>
              <a:uLnTx/>
              <a:uFillTx/>
              <a:latin typeface="Lato"/>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Lato"/>
                <a:ea typeface="Calibri"/>
                <a:cs typeface="Calibri"/>
                <a:hlinkClick r:id="rId4">
                  <a:extLst>
                    <a:ext uri="{A12FA001-AC4F-418D-AE19-62706E023703}">
                      <ahyp:hlinkClr xmlns:ahyp="http://schemas.microsoft.com/office/drawing/2018/hyperlinkcolor" val="tx"/>
                    </a:ext>
                  </a:extLst>
                </a:hlinkClick>
              </a:rPr>
              <a:t>afdc.energy.gov/stations</a:t>
            </a:r>
            <a:r>
              <a:rPr kumimoji="0" lang="en-US" sz="2000" b="0" i="0" u="none" strike="noStrike" kern="1200" cap="none" spc="0" normalizeH="0" baseline="0" noProof="0">
                <a:ln>
                  <a:noFill/>
                </a:ln>
                <a:solidFill>
                  <a:srgbClr val="000000"/>
                </a:solidFill>
                <a:effectLst/>
                <a:uLnTx/>
                <a:uFillTx/>
                <a:latin typeface="Lato"/>
                <a:ea typeface="Calibri"/>
                <a:cs typeface="Calibri"/>
              </a:rPr>
              <a:t> </a:t>
            </a:r>
            <a:endParaRPr kumimoji="0" lang="en-US" sz="1800" b="0" i="0" u="none" strike="noStrike" kern="1200" cap="none" spc="0" normalizeH="0" baseline="0" noProof="0">
              <a:ln>
                <a:noFill/>
              </a:ln>
              <a:solidFill>
                <a:srgbClr val="000000"/>
              </a:solidFill>
              <a:effectLst/>
              <a:uLnTx/>
              <a:uFillTx/>
              <a:latin typeface="Lato"/>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Calibri" panose="020F0502020204030204"/>
              <a:cs typeface="Calibri" panose="020F0502020204030204"/>
            </a:endParaRPr>
          </a:p>
        </p:txBody>
      </p:sp>
      <p:pic>
        <p:nvPicPr>
          <p:cNvPr id="7" name="Picture 6">
            <a:extLst>
              <a:ext uri="{FF2B5EF4-FFF2-40B4-BE49-F238E27FC236}">
                <a16:creationId xmlns:a16="http://schemas.microsoft.com/office/drawing/2014/main" id="{BB503C9F-300C-563D-F873-C242492E6A7E}"/>
              </a:ext>
            </a:extLst>
          </p:cNvPr>
          <p:cNvPicPr>
            <a:picLocks noChangeAspect="1"/>
          </p:cNvPicPr>
          <p:nvPr/>
        </p:nvPicPr>
        <p:blipFill>
          <a:blip r:embed="rId5"/>
          <a:stretch>
            <a:fillRect/>
          </a:stretch>
        </p:blipFill>
        <p:spPr>
          <a:xfrm>
            <a:off x="10254422" y="6369288"/>
            <a:ext cx="841321" cy="420660"/>
          </a:xfrm>
          <a:prstGeom prst="rect">
            <a:avLst/>
          </a:prstGeom>
        </p:spPr>
      </p:pic>
      <p:pic>
        <p:nvPicPr>
          <p:cNvPr id="14" name="Picture 13" descr="A logo of a city&#10;&#10;Description automatically generated">
            <a:extLst>
              <a:ext uri="{FF2B5EF4-FFF2-40B4-BE49-F238E27FC236}">
                <a16:creationId xmlns:a16="http://schemas.microsoft.com/office/drawing/2014/main" id="{6B5712C3-8753-88A5-56A8-9C724397ED3D}"/>
              </a:ext>
            </a:extLst>
          </p:cNvPr>
          <p:cNvPicPr>
            <a:picLocks noChangeAspect="1"/>
          </p:cNvPicPr>
          <p:nvPr/>
        </p:nvPicPr>
        <p:blipFill>
          <a:blip r:embed="rId6"/>
          <a:stretch>
            <a:fillRect/>
          </a:stretch>
        </p:blipFill>
        <p:spPr>
          <a:xfrm>
            <a:off x="11495191" y="6241520"/>
            <a:ext cx="468288" cy="496863"/>
          </a:xfrm>
          <a:prstGeom prst="rect">
            <a:avLst/>
          </a:prstGeom>
        </p:spPr>
      </p:pic>
      <p:graphicFrame>
        <p:nvGraphicFramePr>
          <p:cNvPr id="9" name="Table 8">
            <a:extLst>
              <a:ext uri="{FF2B5EF4-FFF2-40B4-BE49-F238E27FC236}">
                <a16:creationId xmlns:a16="http://schemas.microsoft.com/office/drawing/2014/main" id="{B28DA667-5C52-EB8D-4D57-E300C13FB57B}"/>
              </a:ext>
            </a:extLst>
          </p:cNvPr>
          <p:cNvGraphicFramePr>
            <a:graphicFrameLocks noGrp="1"/>
          </p:cNvGraphicFramePr>
          <p:nvPr>
            <p:extLst>
              <p:ext uri="{D42A27DB-BD31-4B8C-83A1-F6EECF244321}">
                <p14:modId xmlns:p14="http://schemas.microsoft.com/office/powerpoint/2010/main" val="1310054744"/>
              </p:ext>
            </p:extLst>
          </p:nvPr>
        </p:nvGraphicFramePr>
        <p:xfrm>
          <a:off x="6909772" y="1733664"/>
          <a:ext cx="5056284" cy="3017520"/>
        </p:xfrm>
        <a:graphic>
          <a:graphicData uri="http://schemas.openxmlformats.org/drawingml/2006/table">
            <a:tbl>
              <a:tblPr bandRow="1">
                <a:tableStyleId>{5C22544A-7EE6-4342-B048-85BDC9FD1C3A}</a:tableStyleId>
              </a:tblPr>
              <a:tblGrid>
                <a:gridCol w="1444207">
                  <a:extLst>
                    <a:ext uri="{9D8B030D-6E8A-4147-A177-3AD203B41FA5}">
                      <a16:colId xmlns:a16="http://schemas.microsoft.com/office/drawing/2014/main" val="2627168350"/>
                    </a:ext>
                  </a:extLst>
                </a:gridCol>
                <a:gridCol w="1289303">
                  <a:extLst>
                    <a:ext uri="{9D8B030D-6E8A-4147-A177-3AD203B41FA5}">
                      <a16:colId xmlns:a16="http://schemas.microsoft.com/office/drawing/2014/main" val="2214587569"/>
                    </a:ext>
                  </a:extLst>
                </a:gridCol>
                <a:gridCol w="1243584">
                  <a:extLst>
                    <a:ext uri="{9D8B030D-6E8A-4147-A177-3AD203B41FA5}">
                      <a16:colId xmlns:a16="http://schemas.microsoft.com/office/drawing/2014/main" val="3614823938"/>
                    </a:ext>
                  </a:extLst>
                </a:gridCol>
                <a:gridCol w="1079190">
                  <a:extLst>
                    <a:ext uri="{9D8B030D-6E8A-4147-A177-3AD203B41FA5}">
                      <a16:colId xmlns:a16="http://schemas.microsoft.com/office/drawing/2014/main" val="1431497038"/>
                    </a:ext>
                  </a:extLst>
                </a:gridCol>
              </a:tblGrid>
              <a:tr h="346992">
                <a:tc>
                  <a:txBody>
                    <a:bodyPr/>
                    <a:lstStyle/>
                    <a:p>
                      <a:pPr algn="l" fontAlgn="base"/>
                      <a:r>
                        <a:rPr lang="en-US" sz="1800" b="1" i="0">
                          <a:solidFill>
                            <a:srgbClr val="FFFFFF"/>
                          </a:solidFill>
                          <a:effectLst/>
                          <a:highlight>
                            <a:srgbClr val="ED7D31"/>
                          </a:highlight>
                          <a:latin typeface="Lato"/>
                        </a:rPr>
                        <a:t>Region</a:t>
                      </a:r>
                      <a:endParaRPr lang="en-US" b="1" i="0">
                        <a:solidFill>
                          <a:srgbClr val="FFFFFF"/>
                        </a:solidFill>
                        <a:effectLst/>
                        <a:highlight>
                          <a:srgbClr val="ED7D31"/>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7D31"/>
                    </a:solidFill>
                  </a:tcPr>
                </a:tc>
                <a:tc>
                  <a:txBody>
                    <a:bodyPr/>
                    <a:lstStyle/>
                    <a:p>
                      <a:pPr algn="ctr" fontAlgn="base"/>
                      <a:r>
                        <a:rPr lang="en-US" sz="1800" b="1" i="0">
                          <a:solidFill>
                            <a:srgbClr val="FFFFFF"/>
                          </a:solidFill>
                          <a:effectLst/>
                          <a:highlight>
                            <a:srgbClr val="ED7D31"/>
                          </a:highlight>
                          <a:latin typeface="Lato"/>
                        </a:rPr>
                        <a:t>March</a:t>
                      </a:r>
                    </a:p>
                    <a:p>
                      <a:pPr algn="ctr" fontAlgn="base"/>
                      <a:r>
                        <a:rPr lang="en-US" sz="1800" b="1" i="0">
                          <a:solidFill>
                            <a:srgbClr val="FFFFFF"/>
                          </a:solidFill>
                          <a:effectLst/>
                          <a:highlight>
                            <a:srgbClr val="ED7D31"/>
                          </a:highlight>
                          <a:latin typeface="Lato"/>
                        </a:rPr>
                        <a:t> 2024</a:t>
                      </a:r>
                      <a:endParaRPr lang="en-US" b="1" i="0">
                        <a:solidFill>
                          <a:srgbClr val="FFFFFF"/>
                        </a:solidFill>
                        <a:effectLst/>
                        <a:highlight>
                          <a:srgbClr val="ED7D31"/>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7D31"/>
                    </a:solidFill>
                  </a:tcPr>
                </a:tc>
                <a:tc>
                  <a:txBody>
                    <a:bodyPr/>
                    <a:lstStyle/>
                    <a:p>
                      <a:pPr algn="ctr" fontAlgn="base"/>
                      <a:r>
                        <a:rPr lang="en-US" sz="1800" b="1" i="0">
                          <a:solidFill>
                            <a:srgbClr val="FFFFFF"/>
                          </a:solidFill>
                          <a:effectLst/>
                          <a:highlight>
                            <a:srgbClr val="ED7D31"/>
                          </a:highlight>
                          <a:latin typeface="Lato"/>
                        </a:rPr>
                        <a:t>March</a:t>
                      </a:r>
                    </a:p>
                    <a:p>
                      <a:pPr algn="ctr" fontAlgn="base"/>
                      <a:r>
                        <a:rPr lang="en-US" sz="1800" b="1" i="0">
                          <a:solidFill>
                            <a:srgbClr val="FFFFFF"/>
                          </a:solidFill>
                          <a:effectLst/>
                          <a:highlight>
                            <a:srgbClr val="ED7D31"/>
                          </a:highlight>
                          <a:latin typeface="Lato"/>
                        </a:rPr>
                        <a:t> 2025</a:t>
                      </a:r>
                      <a:endParaRPr lang="en-US" b="1" i="0">
                        <a:solidFill>
                          <a:srgbClr val="FFFFFF"/>
                        </a:solidFill>
                        <a:effectLst/>
                        <a:highlight>
                          <a:srgbClr val="ED7D31"/>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7D31"/>
                    </a:solidFill>
                  </a:tcPr>
                </a:tc>
                <a:tc>
                  <a:txBody>
                    <a:bodyPr/>
                    <a:lstStyle/>
                    <a:p>
                      <a:pPr algn="ctr" fontAlgn="base"/>
                      <a:r>
                        <a:rPr lang="en-US" sz="1800" b="1" i="0">
                          <a:solidFill>
                            <a:srgbClr val="FFFFFF"/>
                          </a:solidFill>
                          <a:effectLst/>
                          <a:highlight>
                            <a:srgbClr val="ED7D31"/>
                          </a:highlight>
                          <a:latin typeface="Lato"/>
                        </a:rPr>
                        <a:t>Increase</a:t>
                      </a:r>
                      <a:endParaRPr lang="en-US" b="1" i="0">
                        <a:solidFill>
                          <a:srgbClr val="FFFFFF"/>
                        </a:solidFill>
                        <a:effectLst/>
                        <a:highlight>
                          <a:srgbClr val="ED7D31"/>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3010322997"/>
                  </a:ext>
                </a:extLst>
              </a:tr>
              <a:tr h="342900">
                <a:tc>
                  <a:txBody>
                    <a:bodyPr/>
                    <a:lstStyle/>
                    <a:p>
                      <a:pPr algn="l" fontAlgn="base"/>
                      <a:r>
                        <a:rPr lang="en-US" sz="1800" b="0" i="0">
                          <a:solidFill>
                            <a:srgbClr val="000000"/>
                          </a:solidFill>
                          <a:effectLst/>
                          <a:highlight>
                            <a:srgbClr val="F8D7CD"/>
                          </a:highlight>
                          <a:latin typeface="Lato"/>
                        </a:rPr>
                        <a:t>Texas</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lvl="0" algn="r">
                        <a:buNone/>
                      </a:pPr>
                      <a:r>
                        <a:rPr lang="en-US" sz="1800" b="0" i="0" u="none" strike="noStrike" baseline="0" noProof="0">
                          <a:solidFill>
                            <a:srgbClr val="000000"/>
                          </a:solidFill>
                          <a:effectLst/>
                          <a:highlight>
                            <a:srgbClr val="F8D7CD"/>
                          </a:highlight>
                          <a:latin typeface="Lato"/>
                        </a:rPr>
                        <a:t>259,339</a:t>
                      </a:r>
                      <a:endParaRPr lang="en-US"/>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lvl="0" algn="r">
                        <a:buNone/>
                      </a:pPr>
                      <a:r>
                        <a:rPr lang="en-US" sz="1800" b="0" i="0" u="none" strike="noStrike" noProof="0">
                          <a:solidFill>
                            <a:srgbClr val="000000"/>
                          </a:solidFill>
                          <a:effectLst/>
                          <a:highlight>
                            <a:srgbClr val="F8D7CD"/>
                          </a:highlight>
                          <a:latin typeface="Lato"/>
                        </a:rPr>
                        <a:t>357,334</a:t>
                      </a:r>
                      <a:endParaRPr lang="en-US">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a:solidFill>
                            <a:srgbClr val="000000"/>
                          </a:solidFill>
                          <a:effectLst/>
                          <a:highlight>
                            <a:srgbClr val="F8D7CD"/>
                          </a:highlight>
                          <a:latin typeface="Lato"/>
                        </a:rPr>
                        <a:t>38%</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extLst>
                  <a:ext uri="{0D108BD9-81ED-4DB2-BD59-A6C34878D82A}">
                    <a16:rowId xmlns:a16="http://schemas.microsoft.com/office/drawing/2014/main" val="1484424198"/>
                  </a:ext>
                </a:extLst>
              </a:tr>
              <a:tr h="154968">
                <a:tc>
                  <a:txBody>
                    <a:bodyPr/>
                    <a:lstStyle/>
                    <a:p>
                      <a:pPr algn="l" fontAlgn="base"/>
                      <a:r>
                        <a:rPr lang="en-US" sz="1800" b="1" i="0">
                          <a:solidFill>
                            <a:srgbClr val="000000"/>
                          </a:solidFill>
                          <a:effectLst/>
                          <a:highlight>
                            <a:srgbClr val="FCECE8"/>
                          </a:highlight>
                          <a:latin typeface="Lato"/>
                        </a:rPr>
                        <a:t>Dallas-Fort Worth (DFW) </a:t>
                      </a:r>
                      <a:endParaRPr lang="en-US" b="1"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algn="r" fontAlgn="base"/>
                      <a:r>
                        <a:rPr lang="en-US" sz="1800" b="1" i="0" u="none" strike="noStrike">
                          <a:solidFill>
                            <a:srgbClr val="000000"/>
                          </a:solidFill>
                          <a:effectLst/>
                          <a:highlight>
                            <a:srgbClr val="FCECE8"/>
                          </a:highlight>
                          <a:latin typeface="Lato"/>
                        </a:rPr>
                        <a:t>96,238</a:t>
                      </a:r>
                      <a:endParaRPr lang="en-US" b="1"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lvl="0" algn="r">
                        <a:buNone/>
                      </a:pPr>
                      <a:r>
                        <a:rPr lang="en-US" sz="1800" b="1" i="0" u="none" strike="noStrike" baseline="0" noProof="0">
                          <a:solidFill>
                            <a:srgbClr val="000000"/>
                          </a:solidFill>
                          <a:effectLst/>
                          <a:highlight>
                            <a:srgbClr val="FCECE8"/>
                          </a:highlight>
                          <a:latin typeface="Lato"/>
                        </a:rPr>
                        <a:t>131,114</a:t>
                      </a:r>
                      <a:endParaRPr lang="en-US" b="1"/>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algn="r" fontAlgn="base"/>
                      <a:r>
                        <a:rPr lang="en-US" sz="1800" b="1" i="0">
                          <a:solidFill>
                            <a:srgbClr val="000000"/>
                          </a:solidFill>
                          <a:effectLst/>
                          <a:highlight>
                            <a:srgbClr val="FCECE8"/>
                          </a:highlight>
                          <a:latin typeface="Lato"/>
                        </a:rPr>
                        <a:t>36%</a:t>
                      </a:r>
                      <a:endParaRPr lang="en-US" b="1"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extLst>
                  <a:ext uri="{0D108BD9-81ED-4DB2-BD59-A6C34878D82A}">
                    <a16:rowId xmlns:a16="http://schemas.microsoft.com/office/drawing/2014/main" val="2682248366"/>
                  </a:ext>
                </a:extLst>
              </a:tr>
              <a:tr h="342900">
                <a:tc>
                  <a:txBody>
                    <a:bodyPr/>
                    <a:lstStyle/>
                    <a:p>
                      <a:pPr algn="l" fontAlgn="base"/>
                      <a:r>
                        <a:rPr lang="en-US" sz="1800" b="0" i="0">
                          <a:solidFill>
                            <a:srgbClr val="000000"/>
                          </a:solidFill>
                          <a:effectLst/>
                          <a:highlight>
                            <a:srgbClr val="F8D7CD"/>
                          </a:highlight>
                          <a:latin typeface="Lato"/>
                        </a:rPr>
                        <a:t>Austin</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u="none" strike="noStrike">
                          <a:solidFill>
                            <a:srgbClr val="000000"/>
                          </a:solidFill>
                          <a:effectLst/>
                          <a:highlight>
                            <a:srgbClr val="F8D7CD"/>
                          </a:highlight>
                          <a:latin typeface="Lato"/>
                        </a:rPr>
                        <a:t>51,083</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lvl="0" algn="r">
                        <a:buNone/>
                      </a:pPr>
                      <a:r>
                        <a:rPr lang="en-US" sz="1800" b="0" i="0" u="none" strike="noStrike" baseline="0" noProof="0">
                          <a:solidFill>
                            <a:srgbClr val="000000"/>
                          </a:solidFill>
                          <a:effectLst/>
                          <a:highlight>
                            <a:srgbClr val="F8D7CD"/>
                          </a:highlight>
                          <a:latin typeface="Lato"/>
                        </a:rPr>
                        <a:t>70,489</a:t>
                      </a:r>
                      <a:endParaRPr lang="en-US"/>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a:solidFill>
                            <a:srgbClr val="000000"/>
                          </a:solidFill>
                          <a:effectLst/>
                          <a:highlight>
                            <a:srgbClr val="F8D7CD"/>
                          </a:highlight>
                          <a:latin typeface="Lato"/>
                        </a:rPr>
                        <a:t>38%</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extLst>
                  <a:ext uri="{0D108BD9-81ED-4DB2-BD59-A6C34878D82A}">
                    <a16:rowId xmlns:a16="http://schemas.microsoft.com/office/drawing/2014/main" val="1210106208"/>
                  </a:ext>
                </a:extLst>
              </a:tr>
              <a:tr h="342900">
                <a:tc>
                  <a:txBody>
                    <a:bodyPr/>
                    <a:lstStyle/>
                    <a:p>
                      <a:pPr algn="l" fontAlgn="base"/>
                      <a:r>
                        <a:rPr lang="en-US" sz="1800" b="0" i="0">
                          <a:solidFill>
                            <a:srgbClr val="000000"/>
                          </a:solidFill>
                          <a:effectLst/>
                          <a:highlight>
                            <a:srgbClr val="FCECE8"/>
                          </a:highlight>
                          <a:latin typeface="Lato"/>
                        </a:rPr>
                        <a:t>San Antonio</a:t>
                      </a:r>
                      <a:endParaRPr lang="en-US" b="0"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algn="r" fontAlgn="base"/>
                      <a:r>
                        <a:rPr lang="en-US" sz="1800" b="0" i="0" u="none" strike="noStrike">
                          <a:solidFill>
                            <a:srgbClr val="000000"/>
                          </a:solidFill>
                          <a:effectLst/>
                          <a:highlight>
                            <a:srgbClr val="FCECE8"/>
                          </a:highlight>
                          <a:latin typeface="Lato"/>
                        </a:rPr>
                        <a:t>23,715</a:t>
                      </a:r>
                      <a:endParaRPr lang="en-US" b="0"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algn="r" fontAlgn="base"/>
                      <a:r>
                        <a:rPr lang="en-US" sz="1800" b="0" i="0" u="none" strike="noStrike">
                          <a:solidFill>
                            <a:srgbClr val="000000"/>
                          </a:solidFill>
                          <a:effectLst/>
                          <a:highlight>
                            <a:srgbClr val="FCECE8"/>
                          </a:highlight>
                          <a:latin typeface="Lato"/>
                        </a:rPr>
                        <a:t>30,512</a:t>
                      </a:r>
                      <a:endParaRPr lang="en-US" b="0" i="0">
                        <a:solidFill>
                          <a:srgbClr val="00446A"/>
                        </a:solidFill>
                        <a:effectLst/>
                        <a:highlight>
                          <a:srgbClr val="FCECE8"/>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tc>
                  <a:txBody>
                    <a:bodyPr/>
                    <a:lstStyle/>
                    <a:p>
                      <a:pPr algn="r" fontAlgn="base"/>
                      <a:r>
                        <a:rPr lang="en-US" sz="1800" b="0" i="0">
                          <a:solidFill>
                            <a:srgbClr val="000000"/>
                          </a:solidFill>
                          <a:effectLst/>
                          <a:highlight>
                            <a:srgbClr val="FCECE8"/>
                          </a:highlight>
                          <a:latin typeface="Lato"/>
                        </a:rPr>
                        <a:t>29%</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CE8"/>
                    </a:solidFill>
                  </a:tcPr>
                </a:tc>
                <a:extLst>
                  <a:ext uri="{0D108BD9-81ED-4DB2-BD59-A6C34878D82A}">
                    <a16:rowId xmlns:a16="http://schemas.microsoft.com/office/drawing/2014/main" val="1979805365"/>
                  </a:ext>
                </a:extLst>
              </a:tr>
              <a:tr h="342900">
                <a:tc>
                  <a:txBody>
                    <a:bodyPr/>
                    <a:lstStyle/>
                    <a:p>
                      <a:pPr algn="l" fontAlgn="base"/>
                      <a:r>
                        <a:rPr lang="en-US" sz="1800" b="0" i="0">
                          <a:solidFill>
                            <a:srgbClr val="000000"/>
                          </a:solidFill>
                          <a:effectLst/>
                          <a:highlight>
                            <a:srgbClr val="F8D7CD"/>
                          </a:highlight>
                          <a:latin typeface="Lato"/>
                        </a:rPr>
                        <a:t>Houston</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u="none" strike="noStrike">
                          <a:solidFill>
                            <a:srgbClr val="000000"/>
                          </a:solidFill>
                          <a:effectLst/>
                          <a:highlight>
                            <a:srgbClr val="F8D7CD"/>
                          </a:highlight>
                          <a:latin typeface="Lato"/>
                        </a:rPr>
                        <a:t>64,196</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u="none" strike="noStrike">
                          <a:solidFill>
                            <a:srgbClr val="000000"/>
                          </a:solidFill>
                          <a:effectLst/>
                          <a:highlight>
                            <a:srgbClr val="F8D7CD"/>
                          </a:highlight>
                          <a:latin typeface="Lato"/>
                        </a:rPr>
                        <a:t>90,045</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tc>
                  <a:txBody>
                    <a:bodyPr/>
                    <a:lstStyle/>
                    <a:p>
                      <a:pPr algn="r" fontAlgn="base"/>
                      <a:r>
                        <a:rPr lang="en-US" sz="1800" b="0" i="0">
                          <a:solidFill>
                            <a:srgbClr val="000000"/>
                          </a:solidFill>
                          <a:effectLst/>
                          <a:highlight>
                            <a:srgbClr val="F8D7CD"/>
                          </a:highlight>
                          <a:latin typeface="Lato"/>
                        </a:rPr>
                        <a:t>40%</a:t>
                      </a:r>
                      <a:endParaRPr lang="en-US" b="0" i="0">
                        <a:solidFill>
                          <a:srgbClr val="00446A"/>
                        </a:solidFill>
                        <a:effectLst/>
                        <a:highlight>
                          <a:srgbClr val="F8D7CD"/>
                        </a:highlight>
                        <a:latin typeface="Lato"/>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7CD"/>
                    </a:solidFill>
                  </a:tcPr>
                </a:tc>
                <a:extLst>
                  <a:ext uri="{0D108BD9-81ED-4DB2-BD59-A6C34878D82A}">
                    <a16:rowId xmlns:a16="http://schemas.microsoft.com/office/drawing/2014/main" val="1020875890"/>
                  </a:ext>
                </a:extLst>
              </a:tr>
            </a:tbl>
          </a:graphicData>
        </a:graphic>
      </p:graphicFrame>
      <p:pic>
        <p:nvPicPr>
          <p:cNvPr id="10" name="Picture 9">
            <a:extLst>
              <a:ext uri="{FF2B5EF4-FFF2-40B4-BE49-F238E27FC236}">
                <a16:creationId xmlns:a16="http://schemas.microsoft.com/office/drawing/2014/main" id="{F3AAC62E-A95B-2157-C02C-F5799F6B9975}"/>
              </a:ext>
            </a:extLst>
          </p:cNvPr>
          <p:cNvPicPr>
            <a:picLocks noChangeAspect="1"/>
          </p:cNvPicPr>
          <p:nvPr/>
        </p:nvPicPr>
        <p:blipFill>
          <a:blip r:embed="rId7"/>
          <a:srcRect l="6917" t="3852"/>
          <a:stretch/>
        </p:blipFill>
        <p:spPr>
          <a:xfrm>
            <a:off x="1593064" y="981843"/>
            <a:ext cx="5213160" cy="3952609"/>
          </a:xfrm>
          <a:prstGeom prst="rect">
            <a:avLst/>
          </a:prstGeom>
        </p:spPr>
      </p:pic>
      <p:pic>
        <p:nvPicPr>
          <p:cNvPr id="12" name="Picture 11">
            <a:extLst>
              <a:ext uri="{FF2B5EF4-FFF2-40B4-BE49-F238E27FC236}">
                <a16:creationId xmlns:a16="http://schemas.microsoft.com/office/drawing/2014/main" id="{73D7880A-ED56-6DEC-6963-5F80D454DEBE}"/>
              </a:ext>
            </a:extLst>
          </p:cNvPr>
          <p:cNvPicPr>
            <a:picLocks noChangeAspect="1"/>
          </p:cNvPicPr>
          <p:nvPr/>
        </p:nvPicPr>
        <p:blipFill>
          <a:blip r:embed="rId8"/>
          <a:srcRect r="6928"/>
          <a:stretch/>
        </p:blipFill>
        <p:spPr>
          <a:xfrm>
            <a:off x="190098" y="978645"/>
            <a:ext cx="1354685" cy="1859900"/>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4B8332C2-6916-9DE2-E81F-382A1707ED04}"/>
              </a:ext>
            </a:extLst>
          </p:cNvPr>
          <p:cNvPicPr>
            <a:picLocks noChangeAspect="1"/>
          </p:cNvPicPr>
          <p:nvPr/>
        </p:nvPicPr>
        <p:blipFill>
          <a:blip r:embed="rId9"/>
          <a:stretch>
            <a:fillRect/>
          </a:stretch>
        </p:blipFill>
        <p:spPr>
          <a:xfrm>
            <a:off x="191300" y="2932192"/>
            <a:ext cx="1351432" cy="1997483"/>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78CB4955-1C7D-B7B3-F73C-12F194606339}"/>
              </a:ext>
            </a:extLst>
          </p:cNvPr>
          <p:cNvSpPr/>
          <p:nvPr/>
        </p:nvSpPr>
        <p:spPr>
          <a:xfrm>
            <a:off x="2518923" y="5663955"/>
            <a:ext cx="3348966" cy="69815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rPr>
              <a:t>ERCOT projects 998,000 light-duty and 103,000 medium- and heavy-duty EV by 2029</a:t>
            </a:r>
          </a:p>
        </p:txBody>
      </p:sp>
      <p:sp>
        <p:nvSpPr>
          <p:cNvPr id="6" name="Rectangle 5">
            <a:extLst>
              <a:ext uri="{FF2B5EF4-FFF2-40B4-BE49-F238E27FC236}">
                <a16:creationId xmlns:a16="http://schemas.microsoft.com/office/drawing/2014/main" id="{DECD6F28-CC3F-68A1-5DF6-20BE19B28BF2}"/>
              </a:ext>
            </a:extLst>
          </p:cNvPr>
          <p:cNvSpPr/>
          <p:nvPr/>
        </p:nvSpPr>
        <p:spPr>
          <a:xfrm>
            <a:off x="2518923" y="5663955"/>
            <a:ext cx="3348966" cy="69815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rPr>
              <a:t>ERCOT projects 998,000 light-duty and 103,000 medium- and heavy-duty EV by 2029</a:t>
            </a:r>
          </a:p>
        </p:txBody>
      </p:sp>
      <p:sp>
        <p:nvSpPr>
          <p:cNvPr id="11" name="Rectangle 10">
            <a:extLst>
              <a:ext uri="{FF2B5EF4-FFF2-40B4-BE49-F238E27FC236}">
                <a16:creationId xmlns:a16="http://schemas.microsoft.com/office/drawing/2014/main" id="{2495260D-02E0-FF9C-6733-7D107BE861A9}"/>
              </a:ext>
            </a:extLst>
          </p:cNvPr>
          <p:cNvSpPr/>
          <p:nvPr/>
        </p:nvSpPr>
        <p:spPr>
          <a:xfrm>
            <a:off x="190098" y="5023323"/>
            <a:ext cx="6610388" cy="169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a:solidFill>
                  <a:schemeClr val="bg1"/>
                </a:solidFill>
                <a:latin typeface="Lato" panose="020F0502020204030203" pitchFamily="34" charset="0"/>
              </a:rPr>
              <a:t>ERCOT projects 998,000 light-duty and 103,000 medium- and heavy-duty EV by 2029</a:t>
            </a:r>
          </a:p>
          <a:p>
            <a:endParaRPr lang="en-US" sz="1600">
              <a:solidFill>
                <a:schemeClr val="bg1"/>
              </a:solidFill>
              <a:latin typeface="Lato" panose="020F0502020204030203" pitchFamily="34" charset="0"/>
            </a:endParaRPr>
          </a:p>
          <a:p>
            <a:r>
              <a:rPr lang="en-US" sz="1600">
                <a:solidFill>
                  <a:schemeClr val="bg1"/>
                </a:solidFill>
                <a:latin typeface="Lato" panose="020F0502020204030203" pitchFamily="34" charset="0"/>
              </a:rPr>
              <a:t>EVs will be increasingly assigned to critical operations (ex: public safety, public works, freight transport, etc.)</a:t>
            </a:r>
          </a:p>
          <a:p>
            <a:endParaRPr lang="en-US" sz="1600">
              <a:solidFill>
                <a:schemeClr val="bg1"/>
              </a:solidFill>
              <a:latin typeface="Lato" panose="020F0502020204030203" pitchFamily="34" charset="0"/>
            </a:endParaRPr>
          </a:p>
          <a:p>
            <a:r>
              <a:rPr lang="en-US" sz="1600" b="1">
                <a:solidFill>
                  <a:schemeClr val="bg1"/>
                </a:solidFill>
                <a:latin typeface="Lato" panose="020F0502020204030203" pitchFamily="34" charset="0"/>
              </a:rPr>
              <a:t> However, EV charging only expected to add 1.25% by 2029</a:t>
            </a:r>
          </a:p>
        </p:txBody>
      </p:sp>
      <p:sp>
        <p:nvSpPr>
          <p:cNvPr id="16" name="Footer Placeholder 3">
            <a:extLst>
              <a:ext uri="{FF2B5EF4-FFF2-40B4-BE49-F238E27FC236}">
                <a16:creationId xmlns:a16="http://schemas.microsoft.com/office/drawing/2014/main" id="{8F7BCCF7-C9CA-AFC4-980B-D6C5751B29D1}"/>
              </a:ext>
            </a:extLst>
          </p:cNvPr>
          <p:cNvSpPr txBox="1">
            <a:spLocks/>
          </p:cNvSpPr>
          <p:nvPr/>
        </p:nvSpPr>
        <p:spPr>
          <a:xfrm>
            <a:off x="7416063" y="6356822"/>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sp>
        <p:nvSpPr>
          <p:cNvPr id="3" name="TextBox 2">
            <a:extLst>
              <a:ext uri="{FF2B5EF4-FFF2-40B4-BE49-F238E27FC236}">
                <a16:creationId xmlns:a16="http://schemas.microsoft.com/office/drawing/2014/main" id="{64699435-FA37-6582-3FC6-77DC7D32D658}"/>
              </a:ext>
            </a:extLst>
          </p:cNvPr>
          <p:cNvSpPr txBox="1"/>
          <p:nvPr/>
        </p:nvSpPr>
        <p:spPr>
          <a:xfrm>
            <a:off x="1597120" y="4632933"/>
            <a:ext cx="2504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Lato"/>
                <a:ea typeface="Lato"/>
                <a:cs typeface="Lato"/>
              </a:rPr>
              <a:t>Data as of </a:t>
            </a:r>
            <a:r>
              <a:rPr lang="en-US" sz="1200">
                <a:solidFill>
                  <a:schemeClr val="bg1"/>
                </a:solidFill>
                <a:latin typeface="Lato"/>
                <a:ea typeface="Lato"/>
                <a:cs typeface="Lato"/>
              </a:rPr>
              <a:t>March</a:t>
            </a:r>
            <a:r>
              <a:rPr kumimoji="0" lang="en-US" sz="1200" b="0" i="0" u="none" strike="noStrike" kern="1200" cap="none" spc="0" normalizeH="0" baseline="0" noProof="0">
                <a:ln>
                  <a:noFill/>
                </a:ln>
                <a:solidFill>
                  <a:schemeClr val="bg1"/>
                </a:solidFill>
                <a:effectLst/>
                <a:uLnTx/>
                <a:uFillTx/>
                <a:latin typeface="Lato"/>
                <a:ea typeface="Lato"/>
                <a:cs typeface="Lato"/>
              </a:rPr>
              <a:t> 2025</a:t>
            </a:r>
            <a:endParaRPr lang="en-US" sz="1200" b="0" i="0" u="none" strike="noStrike" kern="1200" cap="none" spc="0" normalizeH="0" baseline="0" noProof="0">
              <a:ln>
                <a:noFill/>
              </a:ln>
              <a:solidFill>
                <a:schemeClr val="bg1"/>
              </a:solidFill>
              <a:effectLst/>
              <a:uLnTx/>
              <a:uFillTx/>
              <a:latin typeface="Lato"/>
              <a:ea typeface="Lato"/>
              <a:cs typeface="Lato"/>
            </a:endParaRPr>
          </a:p>
        </p:txBody>
      </p:sp>
    </p:spTree>
    <p:extLst>
      <p:ext uri="{BB962C8B-B14F-4D97-AF65-F5344CB8AC3E}">
        <p14:creationId xmlns:p14="http://schemas.microsoft.com/office/powerpoint/2010/main" val="101339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5170B1-7FCF-FBF2-FE2A-F74CEB4A2C71}"/>
              </a:ext>
            </a:extLst>
          </p:cNvPr>
          <p:cNvSpPr>
            <a:spLocks noGrp="1"/>
          </p:cNvSpPr>
          <p:nvPr>
            <p:ph type="title"/>
          </p:nvPr>
        </p:nvSpPr>
        <p:spPr>
          <a:xfrm>
            <a:off x="426022" y="24208"/>
            <a:ext cx="10515600" cy="1325563"/>
          </a:xfrm>
        </p:spPr>
        <p:txBody>
          <a:bodyPr>
            <a:normAutofit/>
          </a:bodyPr>
          <a:lstStyle/>
          <a:p>
            <a:r>
              <a:rPr lang="en-US" sz="4100">
                <a:solidFill>
                  <a:schemeClr val="tx2">
                    <a:lumMod val="90000"/>
                    <a:lumOff val="10000"/>
                  </a:schemeClr>
                </a:solidFill>
                <a:latin typeface="Lato"/>
                <a:ea typeface="Lato"/>
                <a:cs typeface="Lato"/>
              </a:rPr>
              <a:t>Why: Decreasing Grid Reliability</a:t>
            </a:r>
            <a:endParaRPr lang="en-US">
              <a:solidFill>
                <a:schemeClr val="tx2">
                  <a:lumMod val="90000"/>
                  <a:lumOff val="10000"/>
                </a:schemeClr>
              </a:solidFill>
            </a:endParaRPr>
          </a:p>
        </p:txBody>
      </p:sp>
      <p:sp>
        <p:nvSpPr>
          <p:cNvPr id="3" name="Slide Number Placeholder 2">
            <a:extLst>
              <a:ext uri="{FF2B5EF4-FFF2-40B4-BE49-F238E27FC236}">
                <a16:creationId xmlns:a16="http://schemas.microsoft.com/office/drawing/2014/main" id="{E527A5CB-505D-4EB2-805A-29F61BBE386F}"/>
              </a:ext>
            </a:extLst>
          </p:cNvPr>
          <p:cNvSpPr>
            <a:spLocks noGrp="1"/>
          </p:cNvSpPr>
          <p:nvPr>
            <p:ph type="sldNum" sz="quarter" idx="11"/>
          </p:nvPr>
        </p:nvSpPr>
        <p:spPr/>
        <p:txBody>
          <a:bodyPr/>
          <a:lstStyle/>
          <a:p>
            <a:fld id="{F7B4771B-AE04-41F8-8441-EC7D184086A2}" type="slidenum">
              <a:rPr lang="en-US" smtClean="0">
                <a:solidFill>
                  <a:srgbClr val="000000"/>
                </a:solidFill>
              </a:rPr>
              <a:pPr/>
              <a:t>9</a:t>
            </a:fld>
            <a:endParaRPr lang="en-US">
              <a:solidFill>
                <a:srgbClr val="000000"/>
              </a:solidFill>
            </a:endParaRPr>
          </a:p>
        </p:txBody>
      </p:sp>
      <p:sp>
        <p:nvSpPr>
          <p:cNvPr id="4" name="Content Placeholder 3">
            <a:extLst>
              <a:ext uri="{FF2B5EF4-FFF2-40B4-BE49-F238E27FC236}">
                <a16:creationId xmlns:a16="http://schemas.microsoft.com/office/drawing/2014/main" id="{CB55C2EE-A9D4-F8F0-EC0E-759FFB1E9AD9}"/>
              </a:ext>
            </a:extLst>
          </p:cNvPr>
          <p:cNvSpPr txBox="1">
            <a:spLocks/>
          </p:cNvSpPr>
          <p:nvPr/>
        </p:nvSpPr>
        <p:spPr>
          <a:xfrm>
            <a:off x="343962" y="1292464"/>
            <a:ext cx="4447846" cy="4847334"/>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a:solidFill>
                  <a:srgbClr val="000000"/>
                </a:solidFill>
                <a:latin typeface="Lato"/>
                <a:ea typeface="Lato"/>
                <a:cs typeface="Lato"/>
              </a:rPr>
              <a:t>More outages in last 5 years than any other state</a:t>
            </a:r>
            <a:endParaRPr lang="en-US" sz="2200">
              <a:latin typeface="Lato"/>
              <a:ea typeface="Lato"/>
              <a:cs typeface="Lato"/>
            </a:endParaRPr>
          </a:p>
          <a:p>
            <a:pPr>
              <a:lnSpc>
                <a:spcPct val="100000"/>
              </a:lnSpc>
              <a:spcBef>
                <a:spcPts val="0"/>
              </a:spcBef>
            </a:pPr>
            <a:endParaRPr lang="en-US" sz="2200">
              <a:solidFill>
                <a:srgbClr val="000000"/>
              </a:solidFill>
              <a:latin typeface="Lato"/>
              <a:ea typeface="Lato"/>
              <a:cs typeface="Lato"/>
            </a:endParaRPr>
          </a:p>
          <a:p>
            <a:pPr>
              <a:lnSpc>
                <a:spcPct val="100000"/>
              </a:lnSpc>
              <a:spcBef>
                <a:spcPts val="0"/>
              </a:spcBef>
            </a:pPr>
            <a:r>
              <a:rPr lang="en-US" sz="2200">
                <a:solidFill>
                  <a:srgbClr val="000000"/>
                </a:solidFill>
                <a:latin typeface="Lato"/>
                <a:ea typeface="Lato"/>
                <a:cs typeface="Lato"/>
              </a:rPr>
              <a:t>Outages lasted ~160 minutes impacting an est. 172,000 Texans</a:t>
            </a:r>
          </a:p>
          <a:p>
            <a:pPr>
              <a:lnSpc>
                <a:spcPct val="100000"/>
              </a:lnSpc>
              <a:spcBef>
                <a:spcPts val="0"/>
              </a:spcBef>
            </a:pPr>
            <a:endParaRPr lang="en-US" sz="2200">
              <a:solidFill>
                <a:srgbClr val="000000"/>
              </a:solidFill>
              <a:latin typeface="Lato"/>
              <a:ea typeface="Lato"/>
              <a:cs typeface="Lato"/>
            </a:endParaRPr>
          </a:p>
          <a:p>
            <a:pPr>
              <a:lnSpc>
                <a:spcPct val="100000"/>
              </a:lnSpc>
              <a:spcBef>
                <a:spcPts val="0"/>
              </a:spcBef>
            </a:pPr>
            <a:r>
              <a:rPr lang="en-US" sz="2200">
                <a:solidFill>
                  <a:srgbClr val="000000"/>
                </a:solidFill>
                <a:latin typeface="Lato"/>
                <a:ea typeface="Lato"/>
                <a:cs typeface="Lato"/>
              </a:rPr>
              <a:t>Most outages caused by severe weather and failure of systems operations</a:t>
            </a:r>
            <a:endParaRPr lang="en-US" sz="2200">
              <a:solidFill>
                <a:srgbClr val="E8E8E8"/>
              </a:solidFill>
              <a:latin typeface="Lato"/>
              <a:ea typeface="Lato"/>
              <a:cs typeface="Lato"/>
            </a:endParaRPr>
          </a:p>
          <a:p>
            <a:pPr>
              <a:lnSpc>
                <a:spcPct val="100000"/>
              </a:lnSpc>
              <a:spcBef>
                <a:spcPts val="0"/>
              </a:spcBef>
            </a:pPr>
            <a:endParaRPr lang="en-US" sz="2200">
              <a:solidFill>
                <a:srgbClr val="000000"/>
              </a:solidFill>
              <a:latin typeface="Lato"/>
              <a:ea typeface="Lato"/>
              <a:cs typeface="Lato"/>
            </a:endParaRPr>
          </a:p>
          <a:p>
            <a:pPr>
              <a:lnSpc>
                <a:spcPct val="100000"/>
              </a:lnSpc>
              <a:spcBef>
                <a:spcPts val="0"/>
              </a:spcBef>
            </a:pPr>
            <a:r>
              <a:rPr lang="en-US" sz="2200" b="1">
                <a:solidFill>
                  <a:srgbClr val="000000"/>
                </a:solidFill>
                <a:latin typeface="Lato"/>
                <a:ea typeface="Lato"/>
                <a:cs typeface="Lato"/>
              </a:rPr>
              <a:t>Other possible causes: </a:t>
            </a:r>
            <a:r>
              <a:rPr lang="en-US" sz="2200">
                <a:solidFill>
                  <a:srgbClr val="000000"/>
                </a:solidFill>
                <a:latin typeface="Lato"/>
                <a:ea typeface="Lato"/>
                <a:cs typeface="Lato"/>
              </a:rPr>
              <a:t>Aging Infrastructure</a:t>
            </a:r>
            <a:r>
              <a:rPr lang="en-US" sz="2200" b="1">
                <a:solidFill>
                  <a:srgbClr val="000000"/>
                </a:solidFill>
                <a:latin typeface="Lato"/>
                <a:ea typeface="Lato"/>
                <a:cs typeface="Lato"/>
              </a:rPr>
              <a:t>, </a:t>
            </a:r>
            <a:r>
              <a:rPr lang="en-US" sz="2200">
                <a:solidFill>
                  <a:srgbClr val="000000"/>
                </a:solidFill>
                <a:latin typeface="Lato"/>
                <a:ea typeface="Lato"/>
                <a:cs typeface="Lato"/>
              </a:rPr>
              <a:t>Vandalism, Transmissions Operations, Natural Disaster, Physical Attack, or Other</a:t>
            </a:r>
          </a:p>
          <a:p>
            <a:pPr marL="0" indent="0">
              <a:lnSpc>
                <a:spcPct val="100000"/>
              </a:lnSpc>
              <a:spcBef>
                <a:spcPts val="0"/>
              </a:spcBef>
              <a:buNone/>
            </a:pPr>
            <a:endParaRPr lang="en-US" sz="2200" strike="sngStrike">
              <a:solidFill>
                <a:srgbClr val="000000"/>
              </a:solidFill>
              <a:latin typeface="Lato"/>
              <a:ea typeface="Lato"/>
              <a:cs typeface="Lato"/>
            </a:endParaRPr>
          </a:p>
        </p:txBody>
      </p:sp>
      <p:graphicFrame>
        <p:nvGraphicFramePr>
          <p:cNvPr id="5" name="Table 23">
            <a:extLst>
              <a:ext uri="{FF2B5EF4-FFF2-40B4-BE49-F238E27FC236}">
                <a16:creationId xmlns:a16="http://schemas.microsoft.com/office/drawing/2014/main" id="{C31E405D-DBE4-90BF-EA1D-A9BEDD1BE098}"/>
              </a:ext>
            </a:extLst>
          </p:cNvPr>
          <p:cNvGraphicFramePr>
            <a:graphicFrameLocks noGrp="1"/>
          </p:cNvGraphicFramePr>
          <p:nvPr>
            <p:extLst>
              <p:ext uri="{D42A27DB-BD31-4B8C-83A1-F6EECF244321}">
                <p14:modId xmlns:p14="http://schemas.microsoft.com/office/powerpoint/2010/main" val="4275422653"/>
              </p:ext>
            </p:extLst>
          </p:nvPr>
        </p:nvGraphicFramePr>
        <p:xfrm>
          <a:off x="4964511" y="1288973"/>
          <a:ext cx="6790192" cy="4656534"/>
        </p:xfrm>
        <a:graphic>
          <a:graphicData uri="http://schemas.openxmlformats.org/drawingml/2006/table">
            <a:tbl>
              <a:tblPr firstRow="1" bandRow="1">
                <a:tableStyleId>{7DF18680-E054-41AD-8BC1-D1AEF772440D}</a:tableStyleId>
              </a:tblPr>
              <a:tblGrid>
                <a:gridCol w="1697548">
                  <a:extLst>
                    <a:ext uri="{9D8B030D-6E8A-4147-A177-3AD203B41FA5}">
                      <a16:colId xmlns:a16="http://schemas.microsoft.com/office/drawing/2014/main" val="2195878741"/>
                    </a:ext>
                  </a:extLst>
                </a:gridCol>
                <a:gridCol w="1697548">
                  <a:extLst>
                    <a:ext uri="{9D8B030D-6E8A-4147-A177-3AD203B41FA5}">
                      <a16:colId xmlns:a16="http://schemas.microsoft.com/office/drawing/2014/main" val="1808642125"/>
                    </a:ext>
                  </a:extLst>
                </a:gridCol>
                <a:gridCol w="1697548">
                  <a:extLst>
                    <a:ext uri="{9D8B030D-6E8A-4147-A177-3AD203B41FA5}">
                      <a16:colId xmlns:a16="http://schemas.microsoft.com/office/drawing/2014/main" val="121133908"/>
                    </a:ext>
                  </a:extLst>
                </a:gridCol>
                <a:gridCol w="1697548">
                  <a:extLst>
                    <a:ext uri="{9D8B030D-6E8A-4147-A177-3AD203B41FA5}">
                      <a16:colId xmlns:a16="http://schemas.microsoft.com/office/drawing/2014/main" val="2049773969"/>
                    </a:ext>
                  </a:extLst>
                </a:gridCol>
              </a:tblGrid>
              <a:tr h="1694497">
                <a:tc>
                  <a:txBody>
                    <a:bodyPr/>
                    <a:lstStyle/>
                    <a:p>
                      <a:pPr algn="ctr"/>
                      <a:r>
                        <a:rPr lang="en-US" sz="2000" b="1">
                          <a:solidFill>
                            <a:schemeClr val="bg1"/>
                          </a:solidFill>
                        </a:rPr>
                        <a:t>Cause of Outage</a:t>
                      </a:r>
                      <a:endParaRPr lang="en-US" sz="2000" b="1">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solidFill>
                      <a:schemeClr val="accent2"/>
                    </a:solidFill>
                  </a:tcPr>
                </a:tc>
                <a:tc>
                  <a:txBody>
                    <a:bodyPr/>
                    <a:lstStyle/>
                    <a:p>
                      <a:pPr algn="ctr"/>
                      <a:r>
                        <a:rPr lang="en-US" sz="2000" b="1">
                          <a:solidFill>
                            <a:schemeClr val="bg1"/>
                          </a:solidFill>
                        </a:rPr>
                        <a:t>Outages Last 5 Years (2019-2023)</a:t>
                      </a:r>
                      <a:endParaRPr lang="en-US" sz="2000" b="1">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Outages Last 20 Years (2003-2023)</a:t>
                      </a:r>
                      <a:endParaRPr lang="en-US" sz="2000" b="1">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Percent of Outages in Last 20 Years Occurring in Last 5 Years</a:t>
                      </a:r>
                      <a:endParaRPr lang="en-US" sz="2000" b="1">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solidFill>
                      <a:schemeClr val="accent2"/>
                    </a:solidFill>
                  </a:tcPr>
                </a:tc>
                <a:extLst>
                  <a:ext uri="{0D108BD9-81ED-4DB2-BD59-A6C34878D82A}">
                    <a16:rowId xmlns:a16="http://schemas.microsoft.com/office/drawing/2014/main" val="2012742309"/>
                  </a:ext>
                </a:extLst>
              </a:tr>
              <a:tr h="987346">
                <a:tc>
                  <a:txBody>
                    <a:bodyPr/>
                    <a:lstStyle/>
                    <a:p>
                      <a:pPr algn="ctr"/>
                      <a:r>
                        <a:rPr lang="en-US" sz="2000" b="0">
                          <a:solidFill>
                            <a:srgbClr val="000000"/>
                          </a:solidFill>
                        </a:rPr>
                        <a:t>Severe Weather</a:t>
                      </a:r>
                      <a:endParaRPr lang="en-US" sz="2000" b="0">
                        <a:solidFill>
                          <a:srgbClr val="000000"/>
                        </a:solidFill>
                        <a:latin typeface="Lato" panose="020F0502020204030203" pitchFamily="34" charset="0"/>
                        <a:ea typeface="Lato" panose="020F0502020204030203" pitchFamily="34" charset="0"/>
                        <a:cs typeface="Lato" panose="020F0502020204030203" pitchFamily="34" charset="0"/>
                      </a:endParaRP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0000"/>
                          </a:solidFill>
                          <a:effectLst/>
                          <a:uLnTx/>
                          <a:uFillTx/>
                        </a:rPr>
                        <a:t>111</a:t>
                      </a: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0000"/>
                          </a:solidFill>
                          <a:effectLst/>
                          <a:uLnTx/>
                          <a:uFillTx/>
                        </a:rPr>
                        <a:t>193</a:t>
                      </a: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0000"/>
                          </a:solidFill>
                          <a:effectLst/>
                          <a:uLnTx/>
                          <a:uFillTx/>
                        </a:rPr>
                        <a:t>58%</a:t>
                      </a:r>
                      <a:endParaRPr kumimoji="0" lang="en-US" sz="20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anchor="ctr">
                    <a:solidFill>
                      <a:schemeClr val="accent2">
                        <a:lumMod val="20000"/>
                        <a:lumOff val="80000"/>
                      </a:schemeClr>
                    </a:solidFill>
                  </a:tcPr>
                </a:tc>
                <a:extLst>
                  <a:ext uri="{0D108BD9-81ED-4DB2-BD59-A6C34878D82A}">
                    <a16:rowId xmlns:a16="http://schemas.microsoft.com/office/drawing/2014/main" val="1056008604"/>
                  </a:ext>
                </a:extLst>
              </a:tr>
              <a:tr h="987346">
                <a:tc>
                  <a:txBody>
                    <a:bodyPr/>
                    <a:lstStyle/>
                    <a:p>
                      <a:pPr lvl="0" algn="ctr">
                        <a:buNone/>
                      </a:pPr>
                      <a:r>
                        <a:rPr lang="en-US" sz="2000" b="0">
                          <a:solidFill>
                            <a:srgbClr val="000000"/>
                          </a:solidFill>
                        </a:rPr>
                        <a:t>Systems Operations</a:t>
                      </a:r>
                    </a:p>
                  </a:txBody>
                  <a:tcPr anchor="ctr">
                    <a:solidFill>
                      <a:schemeClr val="accent2">
                        <a:lumMod val="40000"/>
                        <a:lumOff val="60000"/>
                      </a:schemeClr>
                    </a:solidFill>
                  </a:tcPr>
                </a:tc>
                <a:tc>
                  <a:txBody>
                    <a:bodyPr/>
                    <a:lstStyle/>
                    <a:p>
                      <a:pPr marL="0" lvl="0" indent="0" algn="ctr" defTabSz="914400">
                        <a:lnSpc>
                          <a:spcPct val="100000"/>
                        </a:lnSpc>
                        <a:spcBef>
                          <a:spcPts val="0"/>
                        </a:spcBef>
                        <a:spcAft>
                          <a:spcPts val="0"/>
                        </a:spcAft>
                        <a:buNone/>
                        <a:tabLst/>
                        <a:defRPr/>
                      </a:pPr>
                      <a:r>
                        <a:rPr lang="en-US" sz="2000" b="0" u="none" strike="noStrike" kern="1200" cap="none" spc="0" normalizeH="0" baseline="0" noProof="0">
                          <a:ln>
                            <a:noFill/>
                          </a:ln>
                          <a:solidFill>
                            <a:srgbClr val="000000"/>
                          </a:solidFill>
                          <a:effectLst/>
                          <a:uLnTx/>
                          <a:uFillTx/>
                        </a:rPr>
                        <a:t>45</a:t>
                      </a:r>
                      <a:endParaRPr kumimoji="0" lang="en-US" sz="2000" b="0" u="none" strike="noStrike" kern="1200" cap="none" spc="0" normalizeH="0" baseline="0" noProof="0">
                        <a:ln>
                          <a:noFill/>
                        </a:ln>
                        <a:solidFill>
                          <a:srgbClr val="000000"/>
                        </a:solidFill>
                        <a:effectLst/>
                        <a:uLnTx/>
                        <a:uFillTx/>
                      </a:endParaRPr>
                    </a:p>
                  </a:txBody>
                  <a:tcPr anchor="ctr">
                    <a:solidFill>
                      <a:schemeClr val="accent2">
                        <a:lumMod val="20000"/>
                        <a:lumOff val="80000"/>
                      </a:schemeClr>
                    </a:solidFill>
                  </a:tcPr>
                </a:tc>
                <a:tc>
                  <a:txBody>
                    <a:bodyPr/>
                    <a:lstStyle/>
                    <a:p>
                      <a:pPr marL="0" lvl="0" indent="0" algn="ctr" defTabSz="914400">
                        <a:lnSpc>
                          <a:spcPct val="100000"/>
                        </a:lnSpc>
                        <a:spcBef>
                          <a:spcPts val="0"/>
                        </a:spcBef>
                        <a:spcAft>
                          <a:spcPts val="0"/>
                        </a:spcAft>
                        <a:buNone/>
                        <a:tabLst/>
                        <a:defRPr/>
                      </a:pPr>
                      <a:r>
                        <a:rPr lang="en-US" sz="2000" b="0" u="none" strike="noStrike" kern="1200" cap="none" spc="0" normalizeH="0" baseline="0" noProof="0">
                          <a:ln>
                            <a:noFill/>
                          </a:ln>
                          <a:solidFill>
                            <a:srgbClr val="000000"/>
                          </a:solidFill>
                          <a:effectLst/>
                          <a:uLnTx/>
                          <a:uFillTx/>
                        </a:rPr>
                        <a:t>62</a:t>
                      </a:r>
                      <a:endParaRPr kumimoji="0" lang="en-US" sz="2000" b="0" u="none" strike="noStrike" kern="1200" cap="none" spc="0" normalizeH="0" baseline="0" noProof="0">
                        <a:ln>
                          <a:noFill/>
                        </a:ln>
                        <a:solidFill>
                          <a:srgbClr val="000000"/>
                        </a:solidFill>
                        <a:effectLst/>
                        <a:uLnTx/>
                        <a:uFillTx/>
                      </a:endParaRPr>
                    </a:p>
                  </a:txBody>
                  <a:tcPr anchor="ctr">
                    <a:solidFill>
                      <a:schemeClr val="accent2">
                        <a:lumMod val="20000"/>
                        <a:lumOff val="80000"/>
                      </a:schemeClr>
                    </a:solidFill>
                  </a:tcPr>
                </a:tc>
                <a:tc>
                  <a:txBody>
                    <a:bodyPr/>
                    <a:lstStyle/>
                    <a:p>
                      <a:pPr marL="0" lvl="0" indent="0" algn="ctr" defTabSz="914400">
                        <a:lnSpc>
                          <a:spcPct val="100000"/>
                        </a:lnSpc>
                        <a:spcBef>
                          <a:spcPts val="0"/>
                        </a:spcBef>
                        <a:spcAft>
                          <a:spcPts val="0"/>
                        </a:spcAft>
                        <a:buNone/>
                        <a:tabLst/>
                        <a:defRPr/>
                      </a:pPr>
                      <a:r>
                        <a:rPr lang="en-US" sz="2000" b="0" u="none" strike="noStrike" kern="1200" cap="none" spc="0" normalizeH="0" baseline="0" noProof="0">
                          <a:ln>
                            <a:noFill/>
                          </a:ln>
                          <a:solidFill>
                            <a:srgbClr val="000000"/>
                          </a:solidFill>
                          <a:effectLst/>
                          <a:uLnTx/>
                          <a:uFillTx/>
                        </a:rPr>
                        <a:t>73%</a:t>
                      </a:r>
                      <a:endParaRPr kumimoji="0" lang="en-US" sz="2000" b="0" u="none" strike="noStrike" kern="1200" cap="none" spc="0" normalizeH="0" baseline="0" noProof="0">
                        <a:ln>
                          <a:noFill/>
                        </a:ln>
                        <a:solidFill>
                          <a:srgbClr val="000000"/>
                        </a:solidFill>
                        <a:effectLst/>
                        <a:uLnTx/>
                        <a:uFillTx/>
                      </a:endParaRPr>
                    </a:p>
                  </a:txBody>
                  <a:tcPr anchor="ctr">
                    <a:solidFill>
                      <a:schemeClr val="accent2">
                        <a:lumMod val="20000"/>
                        <a:lumOff val="80000"/>
                      </a:schemeClr>
                    </a:solidFill>
                  </a:tcPr>
                </a:tc>
                <a:extLst>
                  <a:ext uri="{0D108BD9-81ED-4DB2-BD59-A6C34878D82A}">
                    <a16:rowId xmlns:a16="http://schemas.microsoft.com/office/drawing/2014/main" val="2808269568"/>
                  </a:ext>
                </a:extLst>
              </a:tr>
              <a:tr h="987345">
                <a:tc>
                  <a:txBody>
                    <a:bodyPr/>
                    <a:lstStyle/>
                    <a:p>
                      <a:pPr lvl="0" algn="ctr">
                        <a:buNone/>
                      </a:pPr>
                      <a:r>
                        <a:rPr lang="en-US" sz="2000" b="1">
                          <a:solidFill>
                            <a:srgbClr val="000000"/>
                          </a:solidFill>
                        </a:rPr>
                        <a:t>All Causes</a:t>
                      </a:r>
                      <a:endParaRPr lang="en-US" sz="2000" b="1">
                        <a:solidFill>
                          <a:srgbClr val="000000"/>
                        </a:solidFill>
                        <a:latin typeface="Lato"/>
                        <a:ea typeface="Lato"/>
                        <a:cs typeface="Lato"/>
                      </a:endParaRPr>
                    </a:p>
                  </a:txBody>
                  <a:tcPr anchor="ctr">
                    <a:solidFill>
                      <a:schemeClr val="accent2">
                        <a:lumMod val="40000"/>
                        <a:lumOff val="60000"/>
                      </a:schemeClr>
                    </a:solidFill>
                  </a:tcPr>
                </a:tc>
                <a:tc>
                  <a:txBody>
                    <a:bodyPr/>
                    <a:lstStyle/>
                    <a:p>
                      <a:pPr marL="0" marR="0" lvl="0" indent="0" algn="ctr" defTabSz="914400" rtl="0">
                        <a:lnSpc>
                          <a:spcPct val="100000"/>
                        </a:lnSpc>
                        <a:spcBef>
                          <a:spcPts val="0"/>
                        </a:spcBef>
                        <a:spcAft>
                          <a:spcPts val="0"/>
                        </a:spcAft>
                        <a:buClrTx/>
                        <a:buSzTx/>
                        <a:buFontTx/>
                        <a:buNone/>
                        <a:tabLst/>
                        <a:defRPr/>
                      </a:pPr>
                      <a:r>
                        <a:rPr lang="en-US" sz="2000" b="1" u="none" strike="noStrike" kern="1200" cap="none" spc="0" normalizeH="0" baseline="0" noProof="0">
                          <a:ln>
                            <a:noFill/>
                          </a:ln>
                          <a:solidFill>
                            <a:srgbClr val="000000"/>
                          </a:solidFill>
                          <a:effectLst/>
                          <a:uLnTx/>
                          <a:uFillTx/>
                        </a:rPr>
                        <a:t>263</a:t>
                      </a:r>
                      <a:endParaRPr kumimoji="0" lang="en-US" sz="2000" b="1" i="0" u="none" strike="noStrike" kern="1200" cap="none" spc="0" normalizeH="0" baseline="0" noProof="0">
                        <a:ln>
                          <a:noFill/>
                        </a:ln>
                        <a:solidFill>
                          <a:srgbClr val="000000"/>
                        </a:solidFill>
                        <a:effectLst/>
                        <a:uLnTx/>
                        <a:uFillTx/>
                        <a:latin typeface="Lato"/>
                        <a:ea typeface="Lato"/>
                        <a:cs typeface="Lato"/>
                      </a:endParaRPr>
                    </a:p>
                  </a:txBody>
                  <a:tcPr anchor="ctr">
                    <a:solidFill>
                      <a:schemeClr val="accent2">
                        <a:lumMod val="20000"/>
                        <a:lumOff val="80000"/>
                      </a:schemeClr>
                    </a:solidFill>
                  </a:tcPr>
                </a:tc>
                <a:tc>
                  <a:txBody>
                    <a:bodyPr/>
                    <a:lstStyle/>
                    <a:p>
                      <a:pPr marL="0" marR="0" lvl="0" indent="0" algn="ctr" defTabSz="914400" rtl="0">
                        <a:lnSpc>
                          <a:spcPct val="100000"/>
                        </a:lnSpc>
                        <a:spcBef>
                          <a:spcPts val="0"/>
                        </a:spcBef>
                        <a:spcAft>
                          <a:spcPts val="0"/>
                        </a:spcAft>
                        <a:buClrTx/>
                        <a:buSzTx/>
                        <a:buFontTx/>
                        <a:buNone/>
                        <a:tabLst/>
                        <a:defRPr/>
                      </a:pPr>
                      <a:r>
                        <a:rPr lang="en-US" sz="2000" b="1" u="none" strike="noStrike" kern="1200" cap="none" spc="0" normalizeH="0" baseline="0" noProof="0">
                          <a:ln>
                            <a:noFill/>
                          </a:ln>
                          <a:solidFill>
                            <a:srgbClr val="000000"/>
                          </a:solidFill>
                          <a:effectLst/>
                          <a:uLnTx/>
                          <a:uFillTx/>
                        </a:rPr>
                        <a:t>435</a:t>
                      </a:r>
                      <a:endParaRPr kumimoji="0" lang="en-US" sz="2000" b="1" i="0" u="none" strike="noStrike" kern="1200" cap="none" spc="0" normalizeH="0" baseline="0" noProof="0">
                        <a:ln>
                          <a:noFill/>
                        </a:ln>
                        <a:solidFill>
                          <a:srgbClr val="000000"/>
                        </a:solidFill>
                        <a:effectLst/>
                        <a:uLnTx/>
                        <a:uFillTx/>
                        <a:latin typeface="Lato"/>
                        <a:ea typeface="Lato"/>
                        <a:cs typeface="Lato"/>
                      </a:endParaRPr>
                    </a:p>
                  </a:txBody>
                  <a:tcPr anchor="ctr">
                    <a:solidFill>
                      <a:schemeClr val="accent2">
                        <a:lumMod val="20000"/>
                        <a:lumOff val="80000"/>
                      </a:schemeClr>
                    </a:solidFill>
                  </a:tcPr>
                </a:tc>
                <a:tc>
                  <a:txBody>
                    <a:bodyPr/>
                    <a:lstStyle/>
                    <a:p>
                      <a:pPr marL="0" marR="0" lvl="0" indent="0" algn="ctr" defTabSz="914400" rtl="0">
                        <a:lnSpc>
                          <a:spcPct val="100000"/>
                        </a:lnSpc>
                        <a:spcBef>
                          <a:spcPts val="0"/>
                        </a:spcBef>
                        <a:spcAft>
                          <a:spcPts val="0"/>
                        </a:spcAft>
                        <a:buClrTx/>
                        <a:buSzTx/>
                        <a:buFontTx/>
                        <a:buNone/>
                        <a:tabLst/>
                        <a:defRPr/>
                      </a:pPr>
                      <a:r>
                        <a:rPr lang="en-US" sz="2000" b="1" u="none" strike="noStrike" kern="1200" cap="none" spc="0" normalizeH="0" baseline="0" noProof="0">
                          <a:ln>
                            <a:noFill/>
                          </a:ln>
                          <a:solidFill>
                            <a:srgbClr val="000000"/>
                          </a:solidFill>
                          <a:effectLst/>
                          <a:uLnTx/>
                          <a:uFillTx/>
                        </a:rPr>
                        <a:t>60%</a:t>
                      </a:r>
                      <a:endParaRPr kumimoji="0" lang="en-US" sz="2000" b="1" i="0" u="none" strike="noStrike" kern="1200" cap="none" spc="0" normalizeH="0" baseline="0" noProof="0">
                        <a:ln>
                          <a:noFill/>
                        </a:ln>
                        <a:solidFill>
                          <a:srgbClr val="000000"/>
                        </a:solidFill>
                        <a:effectLst/>
                        <a:uLnTx/>
                        <a:uFillTx/>
                        <a:latin typeface="Lato"/>
                        <a:ea typeface="Lato"/>
                        <a:cs typeface="Lato"/>
                      </a:endParaRPr>
                    </a:p>
                  </a:txBody>
                  <a:tcPr anchor="ctr">
                    <a:solidFill>
                      <a:schemeClr val="accent2">
                        <a:lumMod val="20000"/>
                        <a:lumOff val="80000"/>
                      </a:schemeClr>
                    </a:solidFill>
                  </a:tcPr>
                </a:tc>
                <a:extLst>
                  <a:ext uri="{0D108BD9-81ED-4DB2-BD59-A6C34878D82A}">
                    <a16:rowId xmlns:a16="http://schemas.microsoft.com/office/drawing/2014/main" val="2329581581"/>
                  </a:ext>
                </a:extLst>
              </a:tr>
            </a:tbl>
          </a:graphicData>
        </a:graphic>
      </p:graphicFrame>
      <p:pic>
        <p:nvPicPr>
          <p:cNvPr id="7" name="Picture 6">
            <a:extLst>
              <a:ext uri="{FF2B5EF4-FFF2-40B4-BE49-F238E27FC236}">
                <a16:creationId xmlns:a16="http://schemas.microsoft.com/office/drawing/2014/main" id="{A9C047BD-49A0-33ED-EB37-1B4C23D43132}"/>
              </a:ext>
            </a:extLst>
          </p:cNvPr>
          <p:cNvPicPr>
            <a:picLocks noChangeAspect="1"/>
          </p:cNvPicPr>
          <p:nvPr/>
        </p:nvPicPr>
        <p:blipFill>
          <a:blip r:embed="rId3"/>
          <a:stretch>
            <a:fillRect/>
          </a:stretch>
        </p:blipFill>
        <p:spPr>
          <a:xfrm>
            <a:off x="348068" y="6325533"/>
            <a:ext cx="390178" cy="426757"/>
          </a:xfrm>
          <a:prstGeom prst="rect">
            <a:avLst/>
          </a:prstGeom>
        </p:spPr>
      </p:pic>
      <p:sp>
        <p:nvSpPr>
          <p:cNvPr id="6" name="Footer Placeholder 6">
            <a:extLst>
              <a:ext uri="{FF2B5EF4-FFF2-40B4-BE49-F238E27FC236}">
                <a16:creationId xmlns:a16="http://schemas.microsoft.com/office/drawing/2014/main" id="{6E8077AE-939D-3512-9123-E31F91BD1BFD}"/>
              </a:ext>
            </a:extLst>
          </p:cNvPr>
          <p:cNvSpPr txBox="1">
            <a:spLocks/>
          </p:cNvSpPr>
          <p:nvPr/>
        </p:nvSpPr>
        <p:spPr>
          <a:xfrm>
            <a:off x="4963991" y="5941462"/>
            <a:ext cx="2267107"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0000"/>
                </a:solidFill>
              </a:rPr>
              <a:t>Source:  </a:t>
            </a:r>
            <a:r>
              <a:rPr lang="en-US" sz="1100">
                <a:solidFill>
                  <a:srgbClr val="000000"/>
                </a:solidFill>
                <a:hlinkClick r:id="rId4"/>
              </a:rPr>
              <a:t>Payless Power</a:t>
            </a:r>
            <a:endParaRPr lang="en-US" sz="1100">
              <a:solidFill>
                <a:srgbClr val="000000"/>
              </a:solidFill>
            </a:endParaRPr>
          </a:p>
        </p:txBody>
      </p:sp>
      <p:sp>
        <p:nvSpPr>
          <p:cNvPr id="10" name="Footer Placeholder 3">
            <a:extLst>
              <a:ext uri="{FF2B5EF4-FFF2-40B4-BE49-F238E27FC236}">
                <a16:creationId xmlns:a16="http://schemas.microsoft.com/office/drawing/2014/main" id="{5715B1D7-9465-C90E-CC58-28E0A25B561E}"/>
              </a:ext>
            </a:extLst>
          </p:cNvPr>
          <p:cNvSpPr txBox="1">
            <a:spLocks/>
          </p:cNvSpPr>
          <p:nvPr/>
        </p:nvSpPr>
        <p:spPr>
          <a:xfrm>
            <a:off x="1451184" y="6387242"/>
            <a:ext cx="373243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747474"/>
                </a:solidFill>
                <a:latin typeface="Lato"/>
                <a:ea typeface="Lato"/>
                <a:cs typeface="Lato"/>
              </a:rPr>
              <a:t>NTX-REV </a:t>
            </a:r>
            <a:r>
              <a:rPr kumimoji="0" lang="en-US" b="0" i="0" u="none" strike="noStrike" kern="1200" cap="none" spc="0" normalizeH="0" baseline="0" noProof="0">
                <a:ln>
                  <a:noFill/>
                </a:ln>
                <a:solidFill>
                  <a:srgbClr val="747474"/>
                </a:solidFill>
                <a:effectLst/>
                <a:uLnTx/>
                <a:uFillTx/>
                <a:latin typeface="Lato"/>
                <a:ea typeface="Lato"/>
                <a:cs typeface="Lato"/>
              </a:rPr>
              <a:t>Stakeholder Input Session</a:t>
            </a:r>
            <a:endParaRPr lang="en-US"/>
          </a:p>
        </p:txBody>
      </p:sp>
      <p:pic>
        <p:nvPicPr>
          <p:cNvPr id="12" name="Picture 11" descr="A blue and white gear with white squares&#10;&#10;AI-generated content may be incorrect.">
            <a:extLst>
              <a:ext uri="{FF2B5EF4-FFF2-40B4-BE49-F238E27FC236}">
                <a16:creationId xmlns:a16="http://schemas.microsoft.com/office/drawing/2014/main" id="{6A082F35-F313-20F7-751F-D8AED53FCA15}"/>
              </a:ext>
            </a:extLst>
          </p:cNvPr>
          <p:cNvPicPr>
            <a:picLocks noChangeAspect="1"/>
          </p:cNvPicPr>
          <p:nvPr/>
        </p:nvPicPr>
        <p:blipFill>
          <a:blip r:embed="rId5"/>
          <a:stretch>
            <a:fillRect/>
          </a:stretch>
        </p:blipFill>
        <p:spPr>
          <a:xfrm>
            <a:off x="739719" y="6357560"/>
            <a:ext cx="841321" cy="420660"/>
          </a:xfrm>
          <a:prstGeom prst="rect">
            <a:avLst/>
          </a:prstGeom>
        </p:spPr>
      </p:pic>
    </p:spTree>
    <p:extLst>
      <p:ext uri="{BB962C8B-B14F-4D97-AF65-F5344CB8AC3E}">
        <p14:creationId xmlns:p14="http://schemas.microsoft.com/office/powerpoint/2010/main" val="13461222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ue Background">
  <a:themeElements>
    <a:clrScheme name="Strat Comm">
      <a:dk1>
        <a:srgbClr val="00446A"/>
      </a:dk1>
      <a:lt1>
        <a:sysClr val="window" lastClr="FFFFFF"/>
      </a:lt1>
      <a:dk2>
        <a:srgbClr val="00446A"/>
      </a:dk2>
      <a:lt2>
        <a:srgbClr val="FFFFFF"/>
      </a:lt2>
      <a:accent1>
        <a:srgbClr val="F57E25"/>
      </a:accent1>
      <a:accent2>
        <a:srgbClr val="CAA22C"/>
      </a:accent2>
      <a:accent3>
        <a:srgbClr val="A5A5A5"/>
      </a:accent3>
      <a:accent4>
        <a:srgbClr val="00446A"/>
      </a:accent4>
      <a:accent5>
        <a:srgbClr val="FFFFFF"/>
      </a:accent5>
      <a:accent6>
        <a:srgbClr val="969696"/>
      </a:accent6>
      <a:hlink>
        <a:srgbClr val="8EAADB"/>
      </a:hlink>
      <a:folHlink>
        <a:srgbClr val="8EAADB"/>
      </a:folHlink>
    </a:clrScheme>
    <a:fontScheme name="Dept Template">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_darktheme" id="{DB44F332-043D-4138-A200-859B85BD4B5B}" vid="{C2501D0C-A1EE-4F6B-B2D7-3B524D46A8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XYZ xmlns="bef29ec2-f0c6-41a4-b3b7-602938016a4e" xsi:nil="true"/>
    <IncludeinAnnualSurvey xmlns="bef29ec2-f0c6-41a4-b3b7-602938016a4e" xsi:nil="true"/>
    <TaxCatchAll xmlns="63e65089-ab74-4853-96fc-bd73bea5e971" xsi:nil="true"/>
    <lcf76f155ced4ddcb4097134ff3c332f xmlns="bef29ec2-f0c6-41a4-b3b7-602938016a4e">
      <Terms xmlns="http://schemas.microsoft.com/office/infopath/2007/PartnerControls"/>
    </lcf76f155ced4ddcb4097134ff3c332f>
    <Notes xmlns="bef29ec2-f0c6-41a4-b3b7-602938016a4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F82E953B316440A0E4DB7A7865B4F6" ma:contentTypeVersion="22" ma:contentTypeDescription="Create a new document." ma:contentTypeScope="" ma:versionID="a51b2621a2362c2576ea6c5bb897c91d">
  <xsd:schema xmlns:xsd="http://www.w3.org/2001/XMLSchema" xmlns:xs="http://www.w3.org/2001/XMLSchema" xmlns:p="http://schemas.microsoft.com/office/2006/metadata/properties" xmlns:ns2="bef29ec2-f0c6-41a4-b3b7-602938016a4e" xmlns:ns3="990db03e-417b-405e-b653-8e4030a482c2" xmlns:ns4="63e65089-ab74-4853-96fc-bd73bea5e971" targetNamespace="http://schemas.microsoft.com/office/2006/metadata/properties" ma:root="true" ma:fieldsID="a84d406fc7fc0a5e0516a5ba3d963703" ns2:_="" ns3:_="" ns4:_="">
    <xsd:import namespace="bef29ec2-f0c6-41a4-b3b7-602938016a4e"/>
    <xsd:import namespace="990db03e-417b-405e-b653-8e4030a482c2"/>
    <xsd:import namespace="63e65089-ab74-4853-96fc-bd73bea5e9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lcf76f155ced4ddcb4097134ff3c332f" minOccurs="0"/>
                <xsd:element ref="ns4:TaxCatchAll" minOccurs="0"/>
                <xsd:element ref="ns2:Notes" minOccurs="0"/>
                <xsd:element ref="ns2:MediaServiceObjectDetectorVersions" minOccurs="0"/>
                <xsd:element ref="ns2:MediaServiceSearchProperties" minOccurs="0"/>
                <xsd:element ref="ns2:XYZ" minOccurs="0"/>
                <xsd:element ref="ns2:IncludeinAnnualSurvey"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f29ec2-f0c6-41a4-b3b7-602938016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2d3f74-2fdb-41e0-9a2a-a7ed73b29eaf" ma:termSetId="09814cd3-568e-fe90-9814-8d621ff8fb84" ma:anchorId="fba54fb3-c3e1-fe81-a776-ca4b69148c4d" ma:open="true" ma:isKeyword="false">
      <xsd:complexType>
        <xsd:sequence>
          <xsd:element ref="pc:Terms" minOccurs="0" maxOccurs="1"/>
        </xsd:sequence>
      </xsd:complexType>
    </xsd:element>
    <xsd:element name="Notes" ma:index="23" nillable="true" ma:displayName="Notes" ma:description="Fleet Assistance &amp; Coaching resources" ma:format="Dropdown" ma:internalName="Notes">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XYZ" ma:index="26" nillable="true" ma:displayName="XYZ " ma:description="Describe Folder " ma:format="Dropdown" ma:internalName="XYZ">
      <xsd:simpleType>
        <xsd:restriction base="dms:Note">
          <xsd:maxLength value="255"/>
        </xsd:restriction>
      </xsd:simpleType>
    </xsd:element>
    <xsd:element name="IncludeinAnnualSurvey" ma:index="27" nillable="true" ma:displayName="Include in Annual Survey" ma:format="Dropdown" ma:internalName="IncludeinAnnualSurvey">
      <xsd:simpleType>
        <xsd:restriction base="dms:Choice">
          <xsd:enumeration value="Yes"/>
          <xsd:enumeration value="No"/>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0db03e-417b-405e-b653-8e4030a482c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e65089-ab74-4853-96fc-bd73bea5e97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c3b05f3-4103-456d-90bc-26016921b171}" ma:internalName="TaxCatchAll" ma:showField="CatchAllData" ma:web="990db03e-417b-405e-b653-8e4030a482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BAD51E-1F11-4D28-BE3E-C5EC83167969}">
  <ds:schemaRefs>
    <ds:schemaRef ds:uri="63e65089-ab74-4853-96fc-bd73bea5e971"/>
    <ds:schemaRef ds:uri="990db03e-417b-405e-b653-8e4030a482c2"/>
    <ds:schemaRef ds:uri="bef29ec2-f0c6-41a4-b3b7-602938016a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ACD4D90-823C-4455-BC58-8B81D017004F}">
  <ds:schemaRefs>
    <ds:schemaRef ds:uri="http://schemas.microsoft.com/sharepoint/v3/contenttype/forms"/>
  </ds:schemaRefs>
</ds:datastoreItem>
</file>

<file path=customXml/itemProps3.xml><?xml version="1.0" encoding="utf-8"?>
<ds:datastoreItem xmlns:ds="http://schemas.openxmlformats.org/officeDocument/2006/customXml" ds:itemID="{17E04F6E-78CD-45DF-95F4-317568D994C6}">
  <ds:schemaRefs>
    <ds:schemaRef ds:uri="63e65089-ab74-4853-96fc-bd73bea5e971"/>
    <ds:schemaRef ds:uri="990db03e-417b-405e-b653-8e4030a482c2"/>
    <ds:schemaRef ds:uri="bef29ec2-f0c6-41a4-b3b7-602938016a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061e953-577f-44bc-90d4-dd6552c79708}" enabled="1" method="Privileged" siteId="{2f5e7ebc-22b0-4fbe-934c-aabddb4e29b1}" contentBits="0"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33</Slides>
  <Notes>23</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Blue Background</vt:lpstr>
      <vt:lpstr>Planning Resilient EV Charging</vt:lpstr>
      <vt:lpstr>DOE Acknowledgement</vt:lpstr>
      <vt:lpstr>Agenda</vt:lpstr>
      <vt:lpstr>Transportation Department: Clean Fuels &amp; Energy</vt:lpstr>
      <vt:lpstr>Emergency Preparedness Department </vt:lpstr>
      <vt:lpstr>The Need for Resilient Electric Vehicle Charging </vt:lpstr>
      <vt:lpstr>Why: Increasing Demand on the Grid</vt:lpstr>
      <vt:lpstr>Why: Increasing EV Adoption</vt:lpstr>
      <vt:lpstr>Why: Decreasing Grid Reliability</vt:lpstr>
      <vt:lpstr>Questions?</vt:lpstr>
      <vt:lpstr>Scope Overview and Establishing Regional Objectives, Outputs, &amp; Outcomes</vt:lpstr>
      <vt:lpstr>Setting the Scope </vt:lpstr>
      <vt:lpstr>Sample Plan Outline</vt:lpstr>
      <vt:lpstr>NTX-REV Project Team</vt:lpstr>
      <vt:lpstr>Discussion</vt:lpstr>
      <vt:lpstr>Discussion</vt:lpstr>
      <vt:lpstr>Resilient Charging Technologies </vt:lpstr>
      <vt:lpstr>Potential Resiliency Technologies </vt:lpstr>
      <vt:lpstr>Energy Storage Systems</vt:lpstr>
      <vt:lpstr>On Site Renewable Generation </vt:lpstr>
      <vt:lpstr>Generators</vt:lpstr>
      <vt:lpstr>Mobile Charging</vt:lpstr>
      <vt:lpstr>Bidirectional Charging</vt:lpstr>
      <vt:lpstr>Microgrids</vt:lpstr>
      <vt:lpstr>Discussion</vt:lpstr>
      <vt:lpstr>Gap Analysis and SWOT Analysis </vt:lpstr>
      <vt:lpstr>GAP and SWOT Analyses</vt:lpstr>
      <vt:lpstr>SWOT Analysis </vt:lpstr>
      <vt:lpstr>Gap Analysis: Resilient Infrastructure Currently In Region </vt:lpstr>
      <vt:lpstr>Questions?</vt:lpstr>
      <vt:lpstr>Next Steps</vt:lpstr>
      <vt:lpstr>Contact Us</vt:lpstr>
      <vt:lpstr>Case Studies and Whitepaper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2025-03-11T20:02:36Z</dcterms:created>
  <dcterms:modified xsi:type="dcterms:W3CDTF">2025-04-19T01:37:52Z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0x010100F9F82E953B316440A0E4DB7A7865B4F6</vt:lpwstr>
  </property>
  <property fmtid="{D5CDD505-2E9C-101B-9397-08002B2CF9AE}" pid="3" name="MediaServiceImageTags">
    <vt:lpwstr/>
  </property>
</Properties>
</file>